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handoutMasterIdLst>
    <p:handoutMasterId r:id="rId52"/>
  </p:handoutMasterIdLst>
  <p:sldIdLst>
    <p:sldId id="256" r:id="rId2"/>
    <p:sldId id="257" r:id="rId3"/>
    <p:sldId id="263" r:id="rId4"/>
    <p:sldId id="258" r:id="rId5"/>
    <p:sldId id="290" r:id="rId6"/>
    <p:sldId id="259" r:id="rId7"/>
    <p:sldId id="261" r:id="rId8"/>
    <p:sldId id="262" r:id="rId9"/>
    <p:sldId id="265" r:id="rId10"/>
    <p:sldId id="266" r:id="rId11"/>
    <p:sldId id="267" r:id="rId12"/>
    <p:sldId id="268" r:id="rId13"/>
    <p:sldId id="269" r:id="rId14"/>
    <p:sldId id="270" r:id="rId15"/>
    <p:sldId id="271" r:id="rId16"/>
    <p:sldId id="289" r:id="rId17"/>
    <p:sldId id="291" r:id="rId18"/>
    <p:sldId id="292" r:id="rId19"/>
    <p:sldId id="272" r:id="rId20"/>
    <p:sldId id="273" r:id="rId21"/>
    <p:sldId id="274" r:id="rId22"/>
    <p:sldId id="275" r:id="rId23"/>
    <p:sldId id="276" r:id="rId24"/>
    <p:sldId id="277" r:id="rId25"/>
    <p:sldId id="278" r:id="rId26"/>
    <p:sldId id="293" r:id="rId27"/>
    <p:sldId id="279" r:id="rId28"/>
    <p:sldId id="280" r:id="rId29"/>
    <p:sldId id="281" r:id="rId30"/>
    <p:sldId id="282" r:id="rId31"/>
    <p:sldId id="294" r:id="rId32"/>
    <p:sldId id="283" r:id="rId33"/>
    <p:sldId id="284" r:id="rId34"/>
    <p:sldId id="295" r:id="rId35"/>
    <p:sldId id="285" r:id="rId36"/>
    <p:sldId id="296" r:id="rId37"/>
    <p:sldId id="297" r:id="rId38"/>
    <p:sldId id="298" r:id="rId39"/>
    <p:sldId id="299" r:id="rId40"/>
    <p:sldId id="300" r:id="rId41"/>
    <p:sldId id="304" r:id="rId42"/>
    <p:sldId id="305" r:id="rId43"/>
    <p:sldId id="306" r:id="rId44"/>
    <p:sldId id="307" r:id="rId45"/>
    <p:sldId id="308" r:id="rId46"/>
    <p:sldId id="309" r:id="rId47"/>
    <p:sldId id="303" r:id="rId48"/>
    <p:sldId id="301" r:id="rId49"/>
    <p:sldId id="30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6" d="100"/>
          <a:sy n="86" d="100"/>
        </p:scale>
        <p:origin x="564"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ASP DgdTool Documentation</a:t>
            </a: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400095-93FD-478D-AE43-02C0E3C55A0A}" type="datetime1">
              <a:rPr lang="en-US" smtClean="0"/>
              <a:t>11/17/2015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E4C573-36D6-40D8-98D5-65EC54B88703}" type="slidenum">
              <a:rPr lang="en-US" smtClean="0"/>
              <a:t>‹#›</a:t>
            </a:fld>
            <a:endParaRPr lang="en-US"/>
          </a:p>
        </p:txBody>
      </p:sp>
    </p:spTree>
    <p:extLst>
      <p:ext uri="{BB962C8B-B14F-4D97-AF65-F5344CB8AC3E}">
        <p14:creationId xmlns:p14="http://schemas.microsoft.com/office/powerpoint/2010/main" val="75927429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smtClean="0"/>
              <a:t>ASP DgdTool Documentation</a:t>
            </a: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9BC86-6E4F-4E0E-A8A1-B1AE67274AFF}" type="datetime1">
              <a:rPr lang="en-US" smtClean="0"/>
              <a:t>11/17/2015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FEFB33-D570-473B-8F64-53887C8FBD27}" type="slidenum">
              <a:rPr lang="en-US" smtClean="0"/>
              <a:t>‹#›</a:t>
            </a:fld>
            <a:endParaRPr lang="en-US"/>
          </a:p>
        </p:txBody>
      </p:sp>
    </p:spTree>
    <p:extLst>
      <p:ext uri="{BB962C8B-B14F-4D97-AF65-F5344CB8AC3E}">
        <p14:creationId xmlns:p14="http://schemas.microsoft.com/office/powerpoint/2010/main" val="338833609"/>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93FA5B-DC1D-471A-804C-734F3BEA71D2}" type="datetime2">
              <a:rPr lang="en-US" smtClean="0"/>
              <a:t>Tuesday, November 17, 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8992A08-52E2-422F-8BEF-944C89935A02}" type="datetime2">
              <a:rPr lang="en-US" smtClean="0"/>
              <a:t>Tuesday, November 17,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61B335C-B1B9-40BE-8B79-57DBC28ABF90}" type="datetime2">
              <a:rPr lang="en-US" smtClean="0"/>
              <a:t>Tuesday, November 17,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99B650C-AACF-434E-85CB-F00E128AF0FE}" type="datetime2">
              <a:rPr lang="en-US" smtClean="0"/>
              <a:t>Tuesday, November 17,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5BE6039-2C8A-4CE6-85D7-AA36F83CD40C}" type="datetime2">
              <a:rPr lang="en-US" smtClean="0"/>
              <a:t>Tuesday, November 17,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E54FFE8-05CA-4E41-AB74-E974650BBB21}" type="datetime2">
              <a:rPr lang="en-US" smtClean="0"/>
              <a:t>Tuesday, November 17, 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8BC11FBA-4EF3-4A5E-91E3-87D81C321756}" type="datetime2">
              <a:rPr lang="en-US" smtClean="0"/>
              <a:t>Tuesday, November 17, 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CDB6B3-09D3-4950-977F-26FAD73BC0A4}" type="datetime2">
              <a:rPr lang="en-US" smtClean="0"/>
              <a:t>Tuesday, November 17, 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CA9246-732C-4AFE-A7A8-7245453B2F24}" type="datetime2">
              <a:rPr lang="en-US" smtClean="0"/>
              <a:t>Tuesday, November 17, 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CCC3D9-0137-49DB-BF95-60D26D5B7D8C}" type="datetime2">
              <a:rPr lang="en-US" smtClean="0"/>
              <a:t>Tuesday, November 17, 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8E1287B-045A-4E89-A6CB-3C02872393B1}" type="datetime2">
              <a:rPr lang="en-US" smtClean="0"/>
              <a:t>Tuesday, November 17, 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AA3880-13AF-4DD7-B81E-5A665F15F99D}" type="datetime2">
              <a:rPr lang="en-US" smtClean="0"/>
              <a:t>Tuesday, November 17,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B71056-5D45-4760-BD34-5B15EB1BA0C6}" type="datetime2">
              <a:rPr lang="en-US" smtClean="0"/>
              <a:t>Tuesday, November 17, 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2EB03B5-8B15-408A-BA10-F230285B9525}" type="datetime2">
              <a:rPr lang="en-US" smtClean="0"/>
              <a:t>Tuesday, November 17, 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B6BF7A-1FE8-4C81-A510-E8338B6F16E5}" type="datetime2">
              <a:rPr lang="en-US" smtClean="0"/>
              <a:t>Tuesday, November 17, 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91E985C-C7B0-4B76-A5B6-AADC7B2FD313}" type="datetime2">
              <a:rPr lang="en-US" smtClean="0"/>
              <a:t>Tuesday, November 17,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F52A63-4B67-4B6D-843B-721DFA55153A}" type="datetime2">
              <a:rPr lang="en-US" smtClean="0"/>
              <a:t>Tuesday, November 17,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813CF45-BAFB-431E-82A5-410B334057B0}" type="datetime2">
              <a:rPr lang="en-US" smtClean="0"/>
              <a:t>Tuesday, November 17, 2015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aws.amazon.com/"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garet@archivesolutionproviders.com"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5493" y="2587841"/>
            <a:ext cx="6926063" cy="1446550"/>
          </a:xfrm>
          <a:prstGeom prst="rect">
            <a:avLst/>
          </a:prstGeom>
          <a:noFill/>
        </p:spPr>
        <p:txBody>
          <a:bodyPr wrap="none" rtlCol="0" anchor="ctr">
            <a:spAutoFit/>
          </a:bodyPr>
          <a:lstStyle/>
          <a:p>
            <a:pPr algn="ctr"/>
            <a:r>
              <a:rPr lang="en-US" sz="4400" dirty="0" smtClean="0"/>
              <a:t>AWS Server Installation &amp; </a:t>
            </a:r>
          </a:p>
          <a:p>
            <a:pPr algn="ctr"/>
            <a:r>
              <a:rPr lang="en-US" sz="4400" smtClean="0"/>
              <a:t>Configuration Guide</a:t>
            </a:r>
            <a:endParaRPr lang="en-US" sz="4400" dirty="0"/>
          </a:p>
        </p:txBody>
      </p:sp>
      <p:sp>
        <p:nvSpPr>
          <p:cNvPr id="3" name="Date Placeholder 2"/>
          <p:cNvSpPr>
            <a:spLocks noGrp="1"/>
          </p:cNvSpPr>
          <p:nvPr>
            <p:ph type="dt" sz="half" idx="10"/>
          </p:nvPr>
        </p:nvSpPr>
        <p:spPr>
          <a:xfrm>
            <a:off x="7680960" y="6309360"/>
            <a:ext cx="2743200" cy="365125"/>
          </a:xfrm>
        </p:spPr>
        <p:txBody>
          <a:bodyPr/>
          <a:lstStyle/>
          <a:p>
            <a:fld id="{0F964D43-E7F2-45A6-8518-CDBCAB012CCC}" type="datetime2">
              <a:rPr lang="en-US" smtClean="0"/>
              <a:t>Tuesday, November 17, 2015</a:t>
            </a:fld>
            <a:endParaRPr lang="en-US" dirty="0"/>
          </a:p>
        </p:txBody>
      </p:sp>
      <p:sp>
        <p:nvSpPr>
          <p:cNvPr id="5" name="Slide Number Placeholder 4"/>
          <p:cNvSpPr>
            <a:spLocks noGrp="1"/>
          </p:cNvSpPr>
          <p:nvPr>
            <p:ph type="sldNum" sz="quarter" idx="12"/>
          </p:nvPr>
        </p:nvSpPr>
        <p:spPr>
          <a:xfrm>
            <a:off x="10515600" y="6309360"/>
            <a:ext cx="753545" cy="365125"/>
          </a:xfrm>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3608451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957262"/>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44CE0CC8-B079-4E6B-B2E3-15146C159E2A}"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10</a:t>
            </a:fld>
            <a:endParaRPr lang="en-US" dirty="0"/>
          </a:p>
        </p:txBody>
      </p:sp>
      <p:sp>
        <p:nvSpPr>
          <p:cNvPr id="7" name="Rectangle 6"/>
          <p:cNvSpPr/>
          <p:nvPr/>
        </p:nvSpPr>
        <p:spPr>
          <a:xfrm>
            <a:off x="621792" y="274320"/>
            <a:ext cx="4797933" cy="369332"/>
          </a:xfrm>
          <a:prstGeom prst="rect">
            <a:avLst/>
          </a:prstGeom>
        </p:spPr>
        <p:txBody>
          <a:bodyPr wrap="square">
            <a:spAutoFit/>
          </a:bodyPr>
          <a:lstStyle/>
          <a:p>
            <a:pPr marL="342900" indent="-342900">
              <a:buAutoNum type="arabicParenR"/>
            </a:pPr>
            <a:r>
              <a:rPr lang="en-US" dirty="0" smtClean="0"/>
              <a:t>Click “Next: Tag Instance”</a:t>
            </a:r>
            <a:endParaRPr lang="en-US" dirty="0"/>
          </a:p>
        </p:txBody>
      </p:sp>
      <p:cxnSp>
        <p:nvCxnSpPr>
          <p:cNvPr id="8" name="Straight Arrow Connector 7"/>
          <p:cNvCxnSpPr/>
          <p:nvPr/>
        </p:nvCxnSpPr>
        <p:spPr>
          <a:xfrm>
            <a:off x="7265195" y="4419607"/>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615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3239" y="1087344"/>
            <a:ext cx="7559040" cy="4251960"/>
          </a:xfrm>
          <a:prstGeom prst="rect">
            <a:avLst/>
          </a:prstGeom>
        </p:spPr>
      </p:pic>
      <p:sp>
        <p:nvSpPr>
          <p:cNvPr id="3" name="Date Placeholder 2"/>
          <p:cNvSpPr>
            <a:spLocks noGrp="1"/>
          </p:cNvSpPr>
          <p:nvPr>
            <p:ph type="dt" sz="half" idx="10"/>
          </p:nvPr>
        </p:nvSpPr>
        <p:spPr/>
        <p:txBody>
          <a:bodyPr/>
          <a:lstStyle/>
          <a:p>
            <a:fld id="{B11748A2-BFB1-481F-89E5-F614D56D8766}" type="datetime2">
              <a:rPr lang="en-US" smtClean="0"/>
              <a:t>Tuesday, November 17, 2015</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a:t>
            </a:fld>
            <a:endParaRPr lang="en-US" dirty="0"/>
          </a:p>
        </p:txBody>
      </p:sp>
      <p:sp>
        <p:nvSpPr>
          <p:cNvPr id="7" name="Rectangle 6"/>
          <p:cNvSpPr/>
          <p:nvPr/>
        </p:nvSpPr>
        <p:spPr>
          <a:xfrm>
            <a:off x="621792" y="274320"/>
            <a:ext cx="4259771" cy="646331"/>
          </a:xfrm>
          <a:prstGeom prst="rect">
            <a:avLst/>
          </a:prstGeom>
        </p:spPr>
        <p:txBody>
          <a:bodyPr wrap="square">
            <a:spAutoFit/>
          </a:bodyPr>
          <a:lstStyle/>
          <a:p>
            <a:pPr marL="342900" indent="-342900">
              <a:buAutoNum type="arabicParenR"/>
            </a:pPr>
            <a:r>
              <a:rPr lang="en-US" dirty="0" smtClean="0"/>
              <a:t>Enter Instance Name and click “Next: Configure Security Group”</a:t>
            </a:r>
            <a:endParaRPr lang="en-US" dirty="0"/>
          </a:p>
        </p:txBody>
      </p:sp>
      <p:cxnSp>
        <p:nvCxnSpPr>
          <p:cNvPr id="8" name="Straight Arrow Connector 7"/>
          <p:cNvCxnSpPr/>
          <p:nvPr/>
        </p:nvCxnSpPr>
        <p:spPr>
          <a:xfrm>
            <a:off x="7027070" y="4548205"/>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788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3240" y="1019167"/>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882B4E5F-E2EA-4ECC-AE0C-026DFB0B0629}"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12</a:t>
            </a:fld>
            <a:endParaRPr lang="en-US" dirty="0"/>
          </a:p>
        </p:txBody>
      </p:sp>
      <p:sp>
        <p:nvSpPr>
          <p:cNvPr id="7" name="Rectangle 6"/>
          <p:cNvSpPr/>
          <p:nvPr/>
        </p:nvSpPr>
        <p:spPr>
          <a:xfrm>
            <a:off x="621792" y="274320"/>
            <a:ext cx="7398258" cy="369332"/>
          </a:xfrm>
          <a:prstGeom prst="rect">
            <a:avLst/>
          </a:prstGeom>
        </p:spPr>
        <p:txBody>
          <a:bodyPr wrap="square">
            <a:spAutoFit/>
          </a:bodyPr>
          <a:lstStyle/>
          <a:p>
            <a:pPr marL="342900" indent="-342900">
              <a:buAutoNum type="arabicParenR"/>
            </a:pPr>
            <a:r>
              <a:rPr lang="en-US" dirty="0" smtClean="0"/>
              <a:t>Select existing Security Group and click “Review and Launch”</a:t>
            </a:r>
            <a:endParaRPr lang="en-US" dirty="0"/>
          </a:p>
        </p:txBody>
      </p:sp>
      <p:cxnSp>
        <p:nvCxnSpPr>
          <p:cNvPr id="8" name="Straight Arrow Connector 7"/>
          <p:cNvCxnSpPr/>
          <p:nvPr/>
        </p:nvCxnSpPr>
        <p:spPr>
          <a:xfrm>
            <a:off x="7122320" y="4471997"/>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060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909628"/>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C25250ED-657D-4935-9768-92573AF84900}"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13</a:t>
            </a:fld>
            <a:endParaRPr lang="en-US" dirty="0"/>
          </a:p>
        </p:txBody>
      </p:sp>
      <p:sp>
        <p:nvSpPr>
          <p:cNvPr id="9" name="Rectangle 8"/>
          <p:cNvSpPr/>
          <p:nvPr/>
        </p:nvSpPr>
        <p:spPr>
          <a:xfrm>
            <a:off x="621792" y="274320"/>
            <a:ext cx="6102858" cy="369332"/>
          </a:xfrm>
          <a:prstGeom prst="rect">
            <a:avLst/>
          </a:prstGeom>
        </p:spPr>
        <p:txBody>
          <a:bodyPr wrap="square">
            <a:spAutoFit/>
          </a:bodyPr>
          <a:lstStyle/>
          <a:p>
            <a:pPr marL="342900" indent="-342900">
              <a:buAutoNum type="arabicParenR"/>
            </a:pPr>
            <a:r>
              <a:rPr lang="en-US" dirty="0" smtClean="0"/>
              <a:t>Review Defaults and if all looks good click “Launch”</a:t>
            </a:r>
            <a:endParaRPr lang="en-US" dirty="0"/>
          </a:p>
        </p:txBody>
      </p:sp>
      <p:cxnSp>
        <p:nvCxnSpPr>
          <p:cNvPr id="10" name="Straight Arrow Connector 9"/>
          <p:cNvCxnSpPr/>
          <p:nvPr/>
        </p:nvCxnSpPr>
        <p:spPr>
          <a:xfrm>
            <a:off x="7522370" y="4362458"/>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459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1243010"/>
            <a:ext cx="788008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9AA880BF-6A0C-4D08-81D3-09A7B76961B0}"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14</a:t>
            </a:fld>
            <a:endParaRPr lang="en-US" dirty="0"/>
          </a:p>
        </p:txBody>
      </p:sp>
      <p:sp>
        <p:nvSpPr>
          <p:cNvPr id="7" name="Rectangle 6"/>
          <p:cNvSpPr/>
          <p:nvPr/>
        </p:nvSpPr>
        <p:spPr>
          <a:xfrm>
            <a:off x="621792" y="274320"/>
            <a:ext cx="6588633" cy="646331"/>
          </a:xfrm>
          <a:prstGeom prst="rect">
            <a:avLst/>
          </a:prstGeom>
        </p:spPr>
        <p:txBody>
          <a:bodyPr wrap="square">
            <a:spAutoFit/>
          </a:bodyPr>
          <a:lstStyle/>
          <a:p>
            <a:pPr marL="342900" indent="-342900">
              <a:buAutoNum type="arabicParenR"/>
            </a:pPr>
            <a:r>
              <a:rPr lang="en-US" dirty="0" smtClean="0"/>
              <a:t>Select existing Security Key Pair, click the acknowledgement box and then click “Launch Instances”</a:t>
            </a:r>
            <a:endParaRPr lang="en-US" dirty="0"/>
          </a:p>
        </p:txBody>
      </p:sp>
      <p:cxnSp>
        <p:nvCxnSpPr>
          <p:cNvPr id="8" name="Straight Arrow Connector 7"/>
          <p:cNvCxnSpPr/>
          <p:nvPr/>
        </p:nvCxnSpPr>
        <p:spPr>
          <a:xfrm>
            <a:off x="5236370" y="4200539"/>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4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1147768"/>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2E215E81-B050-48E8-801B-965F80788FA3}"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15</a:t>
            </a:fld>
            <a:endParaRPr lang="en-US" dirty="0"/>
          </a:p>
        </p:txBody>
      </p:sp>
      <p:sp>
        <p:nvSpPr>
          <p:cNvPr id="7" name="Rectangle 6"/>
          <p:cNvSpPr/>
          <p:nvPr/>
        </p:nvSpPr>
        <p:spPr>
          <a:xfrm>
            <a:off x="621792" y="274320"/>
            <a:ext cx="6588633" cy="646331"/>
          </a:xfrm>
          <a:prstGeom prst="rect">
            <a:avLst/>
          </a:prstGeom>
        </p:spPr>
        <p:txBody>
          <a:bodyPr wrap="square">
            <a:spAutoFit/>
          </a:bodyPr>
          <a:lstStyle/>
          <a:p>
            <a:pPr marL="342900" indent="-342900">
              <a:buAutoNum type="arabicParenR"/>
            </a:pPr>
            <a:r>
              <a:rPr lang="en-US" dirty="0" smtClean="0"/>
              <a:t>You should now see screen showing the successful Launch of your new Server and </a:t>
            </a:r>
            <a:r>
              <a:rPr lang="en-US" dirty="0" err="1" smtClean="0"/>
              <a:t>click“View</a:t>
            </a:r>
            <a:r>
              <a:rPr lang="en-US" dirty="0" smtClean="0"/>
              <a:t> Instances”</a:t>
            </a:r>
            <a:endParaRPr lang="en-US" dirty="0"/>
          </a:p>
        </p:txBody>
      </p:sp>
      <p:cxnSp>
        <p:nvCxnSpPr>
          <p:cNvPr id="8" name="Straight Arrow Connector 7"/>
          <p:cNvCxnSpPr/>
          <p:nvPr/>
        </p:nvCxnSpPr>
        <p:spPr>
          <a:xfrm>
            <a:off x="7346157" y="4495814"/>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470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678736" y="6309360"/>
            <a:ext cx="2743200" cy="365125"/>
          </a:xfrm>
        </p:spPr>
        <p:txBody>
          <a:bodyPr/>
          <a:lstStyle/>
          <a:p>
            <a:fld id="{2E215E81-B050-48E8-801B-965F80788FA3}"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16</a:t>
            </a:fld>
            <a:endParaRPr lang="en-US" dirty="0"/>
          </a:p>
        </p:txBody>
      </p:sp>
      <p:pic>
        <p:nvPicPr>
          <p:cNvPr id="4" name="Picture 3"/>
          <p:cNvPicPr>
            <a:picLocks noChangeAspect="1"/>
          </p:cNvPicPr>
          <p:nvPr/>
        </p:nvPicPr>
        <p:blipFill>
          <a:blip r:embed="rId2"/>
          <a:stretch>
            <a:fillRect/>
          </a:stretch>
        </p:blipFill>
        <p:spPr>
          <a:xfrm>
            <a:off x="758952" y="952496"/>
            <a:ext cx="7559040" cy="4251960"/>
          </a:xfrm>
          <a:prstGeom prst="rect">
            <a:avLst/>
          </a:prstGeom>
        </p:spPr>
      </p:pic>
      <p:sp>
        <p:nvSpPr>
          <p:cNvPr id="6" name="Rectangle 5"/>
          <p:cNvSpPr/>
          <p:nvPr/>
        </p:nvSpPr>
        <p:spPr>
          <a:xfrm>
            <a:off x="758952" y="274320"/>
            <a:ext cx="6096000" cy="369332"/>
          </a:xfrm>
          <a:prstGeom prst="rect">
            <a:avLst/>
          </a:prstGeom>
        </p:spPr>
        <p:txBody>
          <a:bodyPr>
            <a:spAutoFit/>
          </a:bodyPr>
          <a:lstStyle/>
          <a:p>
            <a:pPr marL="342900" indent="-342900">
              <a:buAutoNum type="arabicParenR"/>
            </a:pPr>
            <a:r>
              <a:rPr lang="en-US" dirty="0"/>
              <a:t>You should now see </a:t>
            </a:r>
            <a:r>
              <a:rPr lang="en-US" dirty="0" smtClean="0"/>
              <a:t>your new Server up and running</a:t>
            </a:r>
            <a:endParaRPr lang="en-US" dirty="0"/>
          </a:p>
        </p:txBody>
      </p:sp>
      <p:cxnSp>
        <p:nvCxnSpPr>
          <p:cNvPr id="9" name="Straight Arrow Connector 8"/>
          <p:cNvCxnSpPr/>
          <p:nvPr/>
        </p:nvCxnSpPr>
        <p:spPr>
          <a:xfrm>
            <a:off x="4164808" y="2109801"/>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02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CCC3D9-0137-49DB-BF95-60D26D5B7D8C}" type="datetime2">
              <a:rPr lang="en-US" smtClean="0"/>
              <a:t>Tuesday, November 17, 2015</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sp>
        <p:nvSpPr>
          <p:cNvPr id="6" name="Rectangle 5"/>
          <p:cNvSpPr/>
          <p:nvPr/>
        </p:nvSpPr>
        <p:spPr>
          <a:xfrm>
            <a:off x="2890838" y="1148447"/>
            <a:ext cx="6096000" cy="1446550"/>
          </a:xfrm>
          <a:prstGeom prst="rect">
            <a:avLst/>
          </a:prstGeom>
        </p:spPr>
        <p:txBody>
          <a:bodyPr>
            <a:spAutoFit/>
          </a:bodyPr>
          <a:lstStyle/>
          <a:p>
            <a:pPr algn="ctr"/>
            <a:r>
              <a:rPr lang="en-US" sz="4400" dirty="0" smtClean="0"/>
              <a:t>Create an Elastic IP Address</a:t>
            </a:r>
            <a:endParaRPr lang="en-US" sz="4400" dirty="0"/>
          </a:p>
        </p:txBody>
      </p:sp>
      <p:sp>
        <p:nvSpPr>
          <p:cNvPr id="8" name="Rectangle 7"/>
          <p:cNvSpPr/>
          <p:nvPr/>
        </p:nvSpPr>
        <p:spPr>
          <a:xfrm>
            <a:off x="276225" y="3844022"/>
            <a:ext cx="11320463" cy="1200329"/>
          </a:xfrm>
          <a:prstGeom prst="rect">
            <a:avLst/>
          </a:prstGeom>
        </p:spPr>
        <p:txBody>
          <a:bodyPr wrap="square">
            <a:spAutoFit/>
          </a:bodyPr>
          <a:lstStyle/>
          <a:p>
            <a:pPr algn="ctr"/>
            <a:r>
              <a:rPr lang="en-US" dirty="0" smtClean="0"/>
              <a:t>An “Elastic” IP Address is an IP Address that you can reserve indefinitely. Thus allowing you more flexibility and ease of administration. Thus we have reserved two Elastic IP Addresses for the two Development Servers and those IP Addresses will never change and can be reused by ASP for any purpose.</a:t>
            </a:r>
            <a:endParaRPr lang="en-US" dirty="0"/>
          </a:p>
        </p:txBody>
      </p:sp>
    </p:spTree>
    <p:extLst>
      <p:ext uri="{BB962C8B-B14F-4D97-AF65-F5344CB8AC3E}">
        <p14:creationId xmlns:p14="http://schemas.microsoft.com/office/powerpoint/2010/main" val="107115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CCC3D9-0137-49DB-BF95-60D26D5B7D8C}" type="datetime2">
              <a:rPr lang="en-US" smtClean="0"/>
              <a:t>Tuesday, November 17, 2015</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sp>
        <p:nvSpPr>
          <p:cNvPr id="2" name="Rectangle 1"/>
          <p:cNvSpPr/>
          <p:nvPr/>
        </p:nvSpPr>
        <p:spPr>
          <a:xfrm>
            <a:off x="758952" y="274320"/>
            <a:ext cx="7917180" cy="369332"/>
          </a:xfrm>
          <a:prstGeom prst="rect">
            <a:avLst/>
          </a:prstGeom>
        </p:spPr>
        <p:txBody>
          <a:bodyPr wrap="square">
            <a:spAutoFit/>
          </a:bodyPr>
          <a:lstStyle/>
          <a:p>
            <a:pPr marL="342900" indent="-342900">
              <a:buAutoNum type="arabicParenR"/>
            </a:pPr>
            <a:r>
              <a:rPr lang="en-US" dirty="0" smtClean="0"/>
              <a:t>Click the “Elastic IPs” link in the AWS Console as shown below</a:t>
            </a:r>
            <a:endParaRPr lang="en-US" dirty="0"/>
          </a:p>
        </p:txBody>
      </p:sp>
      <p:pic>
        <p:nvPicPr>
          <p:cNvPr id="3" name="Picture 2"/>
          <p:cNvPicPr>
            <a:picLocks noChangeAspect="1"/>
          </p:cNvPicPr>
          <p:nvPr/>
        </p:nvPicPr>
        <p:blipFill>
          <a:blip r:embed="rId2"/>
          <a:stretch>
            <a:fillRect/>
          </a:stretch>
        </p:blipFill>
        <p:spPr>
          <a:xfrm>
            <a:off x="758952" y="952493"/>
            <a:ext cx="7553325" cy="4248150"/>
          </a:xfrm>
          <a:prstGeom prst="rect">
            <a:avLst/>
          </a:prstGeom>
        </p:spPr>
      </p:pic>
      <p:cxnSp>
        <p:nvCxnSpPr>
          <p:cNvPr id="9" name="Straight Arrow Connector 8"/>
          <p:cNvCxnSpPr/>
          <p:nvPr/>
        </p:nvCxnSpPr>
        <p:spPr>
          <a:xfrm>
            <a:off x="392908" y="4005276"/>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778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976302"/>
            <a:ext cx="7559040" cy="4251960"/>
          </a:xfrm>
          <a:prstGeom prst="rect">
            <a:avLst/>
          </a:prstGeom>
        </p:spPr>
      </p:pic>
      <p:sp>
        <p:nvSpPr>
          <p:cNvPr id="5" name="Date Placeholder 4"/>
          <p:cNvSpPr>
            <a:spLocks noGrp="1"/>
          </p:cNvSpPr>
          <p:nvPr>
            <p:ph type="dt" sz="half" idx="10"/>
          </p:nvPr>
        </p:nvSpPr>
        <p:spPr>
          <a:xfrm>
            <a:off x="7678736" y="6309360"/>
            <a:ext cx="2743200" cy="365125"/>
          </a:xfrm>
        </p:spPr>
        <p:txBody>
          <a:bodyPr/>
          <a:lstStyle/>
          <a:p>
            <a:fld id="{E15F59AD-0984-46CA-9196-A9D74EA62B87}" type="datetime2">
              <a:rPr lang="en-US" smtClean="0"/>
              <a:t>Tuesday, November 17, 2015</a:t>
            </a:fld>
            <a:endParaRPr lang="en-US" dirty="0"/>
          </a:p>
        </p:txBody>
      </p:sp>
      <p:sp>
        <p:nvSpPr>
          <p:cNvPr id="6" name="Slide Number Placeholder 5"/>
          <p:cNvSpPr>
            <a:spLocks noGrp="1"/>
          </p:cNvSpPr>
          <p:nvPr>
            <p:ph type="sldNum" sz="quarter" idx="12"/>
          </p:nvPr>
        </p:nvSpPr>
        <p:spPr>
          <a:xfrm>
            <a:off x="10514011" y="6309360"/>
            <a:ext cx="753545" cy="365125"/>
          </a:xfrm>
        </p:spPr>
        <p:txBody>
          <a:bodyPr/>
          <a:lstStyle/>
          <a:p>
            <a:fld id="{6D22F896-40B5-4ADD-8801-0D06FADFA095}" type="slidenum">
              <a:rPr lang="en-US" smtClean="0"/>
              <a:t>19</a:t>
            </a:fld>
            <a:endParaRPr lang="en-US" dirty="0"/>
          </a:p>
        </p:txBody>
      </p:sp>
      <p:sp>
        <p:nvSpPr>
          <p:cNvPr id="8" name="Rectangle 7"/>
          <p:cNvSpPr/>
          <p:nvPr/>
        </p:nvSpPr>
        <p:spPr>
          <a:xfrm>
            <a:off x="758952" y="274320"/>
            <a:ext cx="6096000" cy="369332"/>
          </a:xfrm>
          <a:prstGeom prst="rect">
            <a:avLst/>
          </a:prstGeom>
        </p:spPr>
        <p:txBody>
          <a:bodyPr>
            <a:spAutoFit/>
          </a:bodyPr>
          <a:lstStyle/>
          <a:p>
            <a:pPr marL="342900" indent="-342900">
              <a:buAutoNum type="arabicParenR"/>
            </a:pPr>
            <a:r>
              <a:rPr lang="en-US" dirty="0" smtClean="0"/>
              <a:t>Click the “Allocate New Address” Link</a:t>
            </a:r>
            <a:endParaRPr lang="en-US" dirty="0"/>
          </a:p>
        </p:txBody>
      </p:sp>
      <p:cxnSp>
        <p:nvCxnSpPr>
          <p:cNvPr id="9" name="Straight Arrow Connector 8"/>
          <p:cNvCxnSpPr/>
          <p:nvPr/>
        </p:nvCxnSpPr>
        <p:spPr>
          <a:xfrm>
            <a:off x="1473996" y="1471626"/>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917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referRelativeResize="0">
            <a:picLocks/>
          </p:cNvPicPr>
          <p:nvPr/>
        </p:nvPicPr>
        <p:blipFill>
          <a:blip r:embed="rId2"/>
          <a:stretch>
            <a:fillRect/>
          </a:stretch>
        </p:blipFill>
        <p:spPr>
          <a:xfrm>
            <a:off x="757238" y="1428738"/>
            <a:ext cx="7754112" cy="4251960"/>
          </a:xfrm>
          <a:prstGeom prst="rect">
            <a:avLst/>
          </a:prstGeom>
        </p:spPr>
      </p:pic>
      <p:sp>
        <p:nvSpPr>
          <p:cNvPr id="7" name="Date Placeholder 6"/>
          <p:cNvSpPr>
            <a:spLocks noGrp="1"/>
          </p:cNvSpPr>
          <p:nvPr>
            <p:ph type="dt" sz="half" idx="10"/>
          </p:nvPr>
        </p:nvSpPr>
        <p:spPr>
          <a:xfrm>
            <a:off x="7680960" y="6309360"/>
            <a:ext cx="2743200" cy="365125"/>
          </a:xfrm>
        </p:spPr>
        <p:txBody>
          <a:bodyPr/>
          <a:lstStyle/>
          <a:p>
            <a:fld id="{51DDD89D-C285-4F16-A5E0-BD7F9ED47C60}" type="datetime2">
              <a:rPr lang="en-US" smtClean="0"/>
              <a:t>Tuesday, November 17, 2015</a:t>
            </a:fld>
            <a:endParaRPr lang="en-US" dirty="0"/>
          </a:p>
        </p:txBody>
      </p:sp>
      <p:sp>
        <p:nvSpPr>
          <p:cNvPr id="8" name="Slide Number Placeholder 7"/>
          <p:cNvSpPr>
            <a:spLocks noGrp="1"/>
          </p:cNvSpPr>
          <p:nvPr>
            <p:ph type="sldNum" sz="quarter" idx="12"/>
          </p:nvPr>
        </p:nvSpPr>
        <p:spPr>
          <a:xfrm>
            <a:off x="10515600" y="6309360"/>
            <a:ext cx="753545" cy="365125"/>
          </a:xfrm>
        </p:spPr>
        <p:txBody>
          <a:bodyPr/>
          <a:lstStyle/>
          <a:p>
            <a:fld id="{6D22F896-40B5-4ADD-8801-0D06FADFA095}" type="slidenum">
              <a:rPr lang="en-US" smtClean="0"/>
              <a:t>2</a:t>
            </a:fld>
            <a:endParaRPr lang="en-US" dirty="0"/>
          </a:p>
        </p:txBody>
      </p:sp>
      <p:sp>
        <p:nvSpPr>
          <p:cNvPr id="10" name="TextBox 9"/>
          <p:cNvSpPr txBox="1"/>
          <p:nvPr/>
        </p:nvSpPr>
        <p:spPr>
          <a:xfrm>
            <a:off x="623880" y="274320"/>
            <a:ext cx="9291645" cy="923330"/>
          </a:xfrm>
          <a:prstGeom prst="rect">
            <a:avLst/>
          </a:prstGeom>
          <a:noFill/>
        </p:spPr>
        <p:txBody>
          <a:bodyPr wrap="square" rtlCol="0">
            <a:spAutoFit/>
          </a:bodyPr>
          <a:lstStyle/>
          <a:p>
            <a:pPr marL="342900" indent="-342900">
              <a:buAutoNum type="arabicParenR"/>
            </a:pPr>
            <a:r>
              <a:rPr lang="en-US" dirty="0" smtClean="0"/>
              <a:t>Login to the AWS Console </a:t>
            </a:r>
          </a:p>
          <a:p>
            <a:pPr marL="800100" lvl="1" indent="-342900">
              <a:buFont typeface="Arial" panose="020B0604020202020204" pitchFamily="34" charset="0"/>
              <a:buChar char="•"/>
            </a:pPr>
            <a:r>
              <a:rPr lang="en-US" dirty="0" smtClean="0"/>
              <a:t>Navigate to </a:t>
            </a:r>
            <a:r>
              <a:rPr lang="en-US" dirty="0" smtClean="0">
                <a:hlinkClick r:id="rId3"/>
              </a:rPr>
              <a:t>http://aws.amazon.com</a:t>
            </a:r>
            <a:r>
              <a:rPr lang="en-US" dirty="0" smtClean="0"/>
              <a:t> with your Web Browser of choice and click “Sign in to the Console”</a:t>
            </a:r>
          </a:p>
        </p:txBody>
      </p:sp>
      <p:cxnSp>
        <p:nvCxnSpPr>
          <p:cNvPr id="19" name="Straight Arrow Connector 18"/>
          <p:cNvCxnSpPr/>
          <p:nvPr/>
        </p:nvCxnSpPr>
        <p:spPr>
          <a:xfrm>
            <a:off x="5762625" y="2595563"/>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8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976312"/>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03539B4F-E0BD-4901-A6F0-35BEA57C4DF9}"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20</a:t>
            </a:fld>
            <a:endParaRPr lang="en-US" dirty="0"/>
          </a:p>
        </p:txBody>
      </p:sp>
      <p:sp>
        <p:nvSpPr>
          <p:cNvPr id="7" name="Rectangle 6"/>
          <p:cNvSpPr/>
          <p:nvPr/>
        </p:nvSpPr>
        <p:spPr>
          <a:xfrm>
            <a:off x="758952" y="274320"/>
            <a:ext cx="6096000" cy="369332"/>
          </a:xfrm>
          <a:prstGeom prst="rect">
            <a:avLst/>
          </a:prstGeom>
        </p:spPr>
        <p:txBody>
          <a:bodyPr>
            <a:spAutoFit/>
          </a:bodyPr>
          <a:lstStyle/>
          <a:p>
            <a:pPr marL="342900" indent="-342900">
              <a:buAutoNum type="arabicParenR"/>
            </a:pPr>
            <a:r>
              <a:rPr lang="en-US" dirty="0" smtClean="0"/>
              <a:t>Click the “Yes, Allocate” Link</a:t>
            </a:r>
            <a:endParaRPr lang="en-US" dirty="0"/>
          </a:p>
        </p:txBody>
      </p:sp>
      <p:cxnSp>
        <p:nvCxnSpPr>
          <p:cNvPr id="8" name="Straight Arrow Connector 7"/>
          <p:cNvCxnSpPr/>
          <p:nvPr/>
        </p:nvCxnSpPr>
        <p:spPr>
          <a:xfrm>
            <a:off x="4350546" y="3214701"/>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482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995357"/>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4D4DFEFD-F40B-4F61-8368-7F5A1F685356}"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21</a:t>
            </a:fld>
            <a:endParaRPr lang="en-US" dirty="0"/>
          </a:p>
        </p:txBody>
      </p:sp>
      <p:sp>
        <p:nvSpPr>
          <p:cNvPr id="7" name="Rectangle 6"/>
          <p:cNvSpPr/>
          <p:nvPr/>
        </p:nvSpPr>
        <p:spPr>
          <a:xfrm>
            <a:off x="758952" y="274320"/>
            <a:ext cx="6096000" cy="369332"/>
          </a:xfrm>
          <a:prstGeom prst="rect">
            <a:avLst/>
          </a:prstGeom>
        </p:spPr>
        <p:txBody>
          <a:bodyPr>
            <a:spAutoFit/>
          </a:bodyPr>
          <a:lstStyle/>
          <a:p>
            <a:pPr marL="342900" indent="-342900">
              <a:buAutoNum type="arabicParenR"/>
            </a:pPr>
            <a:r>
              <a:rPr lang="en-US" dirty="0" smtClean="0"/>
              <a:t>Click the “Close” Link</a:t>
            </a:r>
            <a:endParaRPr lang="en-US" dirty="0"/>
          </a:p>
        </p:txBody>
      </p:sp>
      <p:cxnSp>
        <p:nvCxnSpPr>
          <p:cNvPr id="8" name="Straight Arrow Connector 7"/>
          <p:cNvCxnSpPr/>
          <p:nvPr/>
        </p:nvCxnSpPr>
        <p:spPr>
          <a:xfrm>
            <a:off x="4772025" y="3414713"/>
            <a:ext cx="345284" cy="1524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384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5875" y="828675"/>
            <a:ext cx="7559040" cy="4251960"/>
          </a:xfrm>
          <a:prstGeom prst="rect">
            <a:avLst/>
          </a:prstGeom>
        </p:spPr>
      </p:pic>
      <p:sp>
        <p:nvSpPr>
          <p:cNvPr id="5" name="Date Placeholder 4"/>
          <p:cNvSpPr>
            <a:spLocks noGrp="1"/>
          </p:cNvSpPr>
          <p:nvPr>
            <p:ph type="dt" sz="half" idx="10"/>
          </p:nvPr>
        </p:nvSpPr>
        <p:spPr>
          <a:xfrm>
            <a:off x="7678736" y="6309360"/>
            <a:ext cx="2743200" cy="365125"/>
          </a:xfrm>
        </p:spPr>
        <p:txBody>
          <a:bodyPr/>
          <a:lstStyle/>
          <a:p>
            <a:fld id="{9317D73A-C160-43F3-A620-ED8CA9CB3575}" type="datetime2">
              <a:rPr lang="en-US" smtClean="0"/>
              <a:t>Tuesday, November 17, 2015</a:t>
            </a:fld>
            <a:endParaRPr lang="en-US" dirty="0"/>
          </a:p>
        </p:txBody>
      </p:sp>
      <p:sp>
        <p:nvSpPr>
          <p:cNvPr id="6" name="Slide Number Placeholder 5"/>
          <p:cNvSpPr>
            <a:spLocks noGrp="1"/>
          </p:cNvSpPr>
          <p:nvPr>
            <p:ph type="sldNum" sz="quarter" idx="12"/>
          </p:nvPr>
        </p:nvSpPr>
        <p:spPr>
          <a:xfrm>
            <a:off x="10514011" y="6309360"/>
            <a:ext cx="753545" cy="365125"/>
          </a:xfrm>
        </p:spPr>
        <p:txBody>
          <a:bodyPr/>
          <a:lstStyle/>
          <a:p>
            <a:fld id="{6D22F896-40B5-4ADD-8801-0D06FADFA095}" type="slidenum">
              <a:rPr lang="en-US" smtClean="0"/>
              <a:t>22</a:t>
            </a:fld>
            <a:endParaRPr lang="en-US" dirty="0"/>
          </a:p>
        </p:txBody>
      </p:sp>
      <p:sp>
        <p:nvSpPr>
          <p:cNvPr id="8" name="Rectangle 7"/>
          <p:cNvSpPr/>
          <p:nvPr/>
        </p:nvSpPr>
        <p:spPr>
          <a:xfrm>
            <a:off x="758952" y="274320"/>
            <a:ext cx="6096000" cy="369332"/>
          </a:xfrm>
          <a:prstGeom prst="rect">
            <a:avLst/>
          </a:prstGeom>
        </p:spPr>
        <p:txBody>
          <a:bodyPr>
            <a:spAutoFit/>
          </a:bodyPr>
          <a:lstStyle/>
          <a:p>
            <a:pPr marL="342900" indent="-342900">
              <a:buAutoNum type="arabicParenR"/>
            </a:pPr>
            <a:r>
              <a:rPr lang="en-US" dirty="0" smtClean="0"/>
              <a:t>Click the “Associate Address” Link</a:t>
            </a:r>
            <a:endParaRPr lang="en-US" dirty="0"/>
          </a:p>
        </p:txBody>
      </p:sp>
      <p:cxnSp>
        <p:nvCxnSpPr>
          <p:cNvPr id="9" name="Straight Arrow Connector 8"/>
          <p:cNvCxnSpPr/>
          <p:nvPr/>
        </p:nvCxnSpPr>
        <p:spPr>
          <a:xfrm>
            <a:off x="2774159" y="1757376"/>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538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1071568"/>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CF2AB2DF-0653-42D6-8C87-4E5AC57CF523}"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23</a:t>
            </a:fld>
            <a:endParaRPr lang="en-US" dirty="0"/>
          </a:p>
        </p:txBody>
      </p:sp>
      <p:sp>
        <p:nvSpPr>
          <p:cNvPr id="7" name="Rectangle 6"/>
          <p:cNvSpPr/>
          <p:nvPr/>
        </p:nvSpPr>
        <p:spPr>
          <a:xfrm>
            <a:off x="758952" y="274320"/>
            <a:ext cx="6096000" cy="646331"/>
          </a:xfrm>
          <a:prstGeom prst="rect">
            <a:avLst/>
          </a:prstGeom>
        </p:spPr>
        <p:txBody>
          <a:bodyPr>
            <a:spAutoFit/>
          </a:bodyPr>
          <a:lstStyle/>
          <a:p>
            <a:pPr marL="342900" indent="-342900">
              <a:buAutoNum type="arabicParenR"/>
            </a:pPr>
            <a:r>
              <a:rPr lang="en-US" dirty="0" smtClean="0"/>
              <a:t>Select the newly created Server from the Instance Drop Down as shown below</a:t>
            </a:r>
            <a:endParaRPr lang="en-US" dirty="0"/>
          </a:p>
        </p:txBody>
      </p:sp>
      <p:cxnSp>
        <p:nvCxnSpPr>
          <p:cNvPr id="8" name="Straight Arrow Connector 7"/>
          <p:cNvCxnSpPr/>
          <p:nvPr/>
        </p:nvCxnSpPr>
        <p:spPr>
          <a:xfrm>
            <a:off x="3455185" y="2845867"/>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309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857246"/>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4591F696-E01F-449D-AFF6-7C1CE72171A6}"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24</a:t>
            </a:fld>
            <a:endParaRPr lang="en-US" dirty="0"/>
          </a:p>
        </p:txBody>
      </p:sp>
      <p:sp>
        <p:nvSpPr>
          <p:cNvPr id="7" name="Rectangle 6"/>
          <p:cNvSpPr/>
          <p:nvPr/>
        </p:nvSpPr>
        <p:spPr>
          <a:xfrm>
            <a:off x="758952" y="274320"/>
            <a:ext cx="6096000" cy="369332"/>
          </a:xfrm>
          <a:prstGeom prst="rect">
            <a:avLst/>
          </a:prstGeom>
        </p:spPr>
        <p:txBody>
          <a:bodyPr>
            <a:spAutoFit/>
          </a:bodyPr>
          <a:lstStyle/>
          <a:p>
            <a:pPr marL="342900" indent="-342900">
              <a:buAutoNum type="arabicParenR"/>
            </a:pPr>
            <a:r>
              <a:rPr lang="en-US" dirty="0" smtClean="0"/>
              <a:t>Then click the “Associate” Link</a:t>
            </a:r>
            <a:endParaRPr lang="en-US" dirty="0"/>
          </a:p>
        </p:txBody>
      </p:sp>
      <p:cxnSp>
        <p:nvCxnSpPr>
          <p:cNvPr id="8" name="Straight Arrow Connector 7"/>
          <p:cNvCxnSpPr/>
          <p:nvPr/>
        </p:nvCxnSpPr>
        <p:spPr>
          <a:xfrm>
            <a:off x="5812633" y="3695709"/>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376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1014412"/>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4972F545-B645-4398-B61F-923D4736FEF2}"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25</a:t>
            </a:fld>
            <a:endParaRPr lang="en-US" dirty="0"/>
          </a:p>
        </p:txBody>
      </p:sp>
      <p:sp>
        <p:nvSpPr>
          <p:cNvPr id="7" name="Rectangle 6"/>
          <p:cNvSpPr/>
          <p:nvPr/>
        </p:nvSpPr>
        <p:spPr>
          <a:xfrm>
            <a:off x="758952" y="274320"/>
            <a:ext cx="6096000" cy="646331"/>
          </a:xfrm>
          <a:prstGeom prst="rect">
            <a:avLst/>
          </a:prstGeom>
        </p:spPr>
        <p:txBody>
          <a:bodyPr>
            <a:spAutoFit/>
          </a:bodyPr>
          <a:lstStyle/>
          <a:p>
            <a:pPr marL="342900" indent="-342900">
              <a:buAutoNum type="arabicParenR"/>
            </a:pPr>
            <a:r>
              <a:rPr lang="en-US" dirty="0" smtClean="0"/>
              <a:t>New Server should be up and running with new Public Elastic IP Address</a:t>
            </a:r>
            <a:endParaRPr lang="en-US" dirty="0"/>
          </a:p>
        </p:txBody>
      </p:sp>
      <p:cxnSp>
        <p:nvCxnSpPr>
          <p:cNvPr id="8" name="Straight Arrow Connector 7"/>
          <p:cNvCxnSpPr/>
          <p:nvPr/>
        </p:nvCxnSpPr>
        <p:spPr>
          <a:xfrm>
            <a:off x="7608096" y="2171709"/>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963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CCC3D9-0137-49DB-BF95-60D26D5B7D8C}" type="datetime2">
              <a:rPr lang="en-US" smtClean="0"/>
              <a:t>Tuesday, November 17, 2015</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26</a:t>
            </a:fld>
            <a:endParaRPr lang="en-US" dirty="0"/>
          </a:p>
        </p:txBody>
      </p:sp>
      <p:sp>
        <p:nvSpPr>
          <p:cNvPr id="6" name="Rectangle 5"/>
          <p:cNvSpPr/>
          <p:nvPr/>
        </p:nvSpPr>
        <p:spPr>
          <a:xfrm>
            <a:off x="1042989" y="2386707"/>
            <a:ext cx="9958386" cy="1446550"/>
          </a:xfrm>
          <a:prstGeom prst="rect">
            <a:avLst/>
          </a:prstGeom>
        </p:spPr>
        <p:txBody>
          <a:bodyPr wrap="square">
            <a:spAutoFit/>
          </a:bodyPr>
          <a:lstStyle/>
          <a:p>
            <a:pPr algn="ctr"/>
            <a:r>
              <a:rPr lang="en-US" sz="4400" dirty="0" smtClean="0"/>
              <a:t>Connect to new AWS Server via Putty/SSH and configure Server.</a:t>
            </a:r>
            <a:endParaRPr lang="en-US" sz="4400" dirty="0"/>
          </a:p>
        </p:txBody>
      </p:sp>
    </p:spTree>
    <p:extLst>
      <p:ext uri="{BB962C8B-B14F-4D97-AF65-F5344CB8AC3E}">
        <p14:creationId xmlns:p14="http://schemas.microsoft.com/office/powerpoint/2010/main" val="2865227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8952" y="1447791"/>
            <a:ext cx="4918699" cy="4251960"/>
          </a:xfrm>
          <a:prstGeom prst="rect">
            <a:avLst/>
          </a:prstGeom>
        </p:spPr>
      </p:pic>
      <p:sp>
        <p:nvSpPr>
          <p:cNvPr id="5" name="Date Placeholder 4"/>
          <p:cNvSpPr>
            <a:spLocks noGrp="1"/>
          </p:cNvSpPr>
          <p:nvPr>
            <p:ph type="dt" sz="half" idx="10"/>
          </p:nvPr>
        </p:nvSpPr>
        <p:spPr>
          <a:xfrm>
            <a:off x="7678736" y="6309360"/>
            <a:ext cx="2743200" cy="365125"/>
          </a:xfrm>
        </p:spPr>
        <p:txBody>
          <a:bodyPr/>
          <a:lstStyle/>
          <a:p>
            <a:fld id="{E18C79B4-939C-4B87-8FAE-E6A177ABD2E4}" type="datetime2">
              <a:rPr lang="en-US" smtClean="0"/>
              <a:t>Tuesday, November 17, 2015</a:t>
            </a:fld>
            <a:endParaRPr lang="en-US" dirty="0"/>
          </a:p>
        </p:txBody>
      </p:sp>
      <p:sp>
        <p:nvSpPr>
          <p:cNvPr id="6" name="Slide Number Placeholder 5"/>
          <p:cNvSpPr>
            <a:spLocks noGrp="1"/>
          </p:cNvSpPr>
          <p:nvPr>
            <p:ph type="sldNum" sz="quarter" idx="12"/>
          </p:nvPr>
        </p:nvSpPr>
        <p:spPr>
          <a:xfrm>
            <a:off x="10514011" y="6309360"/>
            <a:ext cx="753545" cy="365125"/>
          </a:xfrm>
        </p:spPr>
        <p:txBody>
          <a:bodyPr/>
          <a:lstStyle/>
          <a:p>
            <a:fld id="{6D22F896-40B5-4ADD-8801-0D06FADFA095}" type="slidenum">
              <a:rPr lang="en-US" smtClean="0"/>
              <a:t>27</a:t>
            </a:fld>
            <a:endParaRPr lang="en-US" dirty="0"/>
          </a:p>
        </p:txBody>
      </p:sp>
      <p:sp>
        <p:nvSpPr>
          <p:cNvPr id="8" name="Rectangle 7"/>
          <p:cNvSpPr/>
          <p:nvPr/>
        </p:nvSpPr>
        <p:spPr>
          <a:xfrm>
            <a:off x="758952" y="429310"/>
            <a:ext cx="6096000" cy="646331"/>
          </a:xfrm>
          <a:prstGeom prst="rect">
            <a:avLst/>
          </a:prstGeom>
        </p:spPr>
        <p:txBody>
          <a:bodyPr>
            <a:spAutoFit/>
          </a:bodyPr>
          <a:lstStyle/>
          <a:p>
            <a:pPr marL="342900" indent="-342900">
              <a:buAutoNum type="arabicParenR"/>
            </a:pPr>
            <a:r>
              <a:rPr lang="en-US" dirty="0" smtClean="0"/>
              <a:t>Open a Putty Session and add the new Server. Then click “Window” on the left Menu.</a:t>
            </a:r>
            <a:endParaRPr lang="en-US" dirty="0"/>
          </a:p>
        </p:txBody>
      </p:sp>
      <p:cxnSp>
        <p:nvCxnSpPr>
          <p:cNvPr id="9" name="Straight Arrow Connector 8"/>
          <p:cNvCxnSpPr/>
          <p:nvPr/>
        </p:nvCxnSpPr>
        <p:spPr>
          <a:xfrm>
            <a:off x="464346" y="2581284"/>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69309" y="2343159"/>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69309" y="3276609"/>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774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1485900"/>
            <a:ext cx="4918699"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7D6CF5E7-4C6D-4419-A114-5B3A6BDFEB92}"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28</a:t>
            </a:fld>
            <a:endParaRPr lang="en-US" dirty="0"/>
          </a:p>
        </p:txBody>
      </p:sp>
      <p:sp>
        <p:nvSpPr>
          <p:cNvPr id="7" name="Rectangle 6"/>
          <p:cNvSpPr/>
          <p:nvPr/>
        </p:nvSpPr>
        <p:spPr>
          <a:xfrm>
            <a:off x="758952" y="429310"/>
            <a:ext cx="6096000" cy="923330"/>
          </a:xfrm>
          <a:prstGeom prst="rect">
            <a:avLst/>
          </a:prstGeom>
        </p:spPr>
        <p:txBody>
          <a:bodyPr>
            <a:spAutoFit/>
          </a:bodyPr>
          <a:lstStyle/>
          <a:p>
            <a:pPr marL="342900" indent="-342900">
              <a:buAutoNum type="arabicParenR"/>
            </a:pPr>
            <a:r>
              <a:rPr lang="en-US" dirty="0" smtClean="0"/>
              <a:t>Enter 9999 into the “Lines of </a:t>
            </a:r>
            <a:r>
              <a:rPr lang="en-US" dirty="0" err="1" smtClean="0"/>
              <a:t>scrollback</a:t>
            </a:r>
            <a:r>
              <a:rPr lang="en-US" dirty="0" smtClean="0"/>
              <a:t>” text box. Then click “Data” under “Connection” on the left Menu.</a:t>
            </a:r>
            <a:endParaRPr lang="en-US" dirty="0"/>
          </a:p>
        </p:txBody>
      </p:sp>
      <p:cxnSp>
        <p:nvCxnSpPr>
          <p:cNvPr id="8" name="Straight Arrow Connector 7"/>
          <p:cNvCxnSpPr/>
          <p:nvPr/>
        </p:nvCxnSpPr>
        <p:spPr>
          <a:xfrm>
            <a:off x="3493296" y="3611880"/>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508920" y="3573780"/>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853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1647825"/>
            <a:ext cx="4918699"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0CB79A08-7DE2-4ABF-9FC2-7067EFED5C51}"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29</a:t>
            </a:fld>
            <a:endParaRPr lang="en-US" dirty="0"/>
          </a:p>
        </p:txBody>
      </p:sp>
      <p:sp>
        <p:nvSpPr>
          <p:cNvPr id="7" name="Rectangle 6"/>
          <p:cNvSpPr/>
          <p:nvPr/>
        </p:nvSpPr>
        <p:spPr>
          <a:xfrm>
            <a:off x="758952" y="352723"/>
            <a:ext cx="6096000" cy="923330"/>
          </a:xfrm>
          <a:prstGeom prst="rect">
            <a:avLst/>
          </a:prstGeom>
        </p:spPr>
        <p:txBody>
          <a:bodyPr>
            <a:spAutoFit/>
          </a:bodyPr>
          <a:lstStyle/>
          <a:p>
            <a:pPr marL="342900" indent="-342900">
              <a:buAutoNum type="arabicParenR"/>
            </a:pPr>
            <a:r>
              <a:rPr lang="en-US" dirty="0"/>
              <a:t>Enter </a:t>
            </a:r>
            <a:r>
              <a:rPr lang="en-US" dirty="0" smtClean="0"/>
              <a:t>ec2-user in the “Auto-login username” text box then click the “SSH” like expand it and then click “</a:t>
            </a:r>
            <a:r>
              <a:rPr lang="en-US" dirty="0" err="1" smtClean="0"/>
              <a:t>Auth</a:t>
            </a:r>
            <a:r>
              <a:rPr lang="en-US" dirty="0" smtClean="0"/>
              <a:t>“ under “SSH”</a:t>
            </a:r>
            <a:endParaRPr lang="en-US" dirty="0"/>
          </a:p>
        </p:txBody>
      </p:sp>
      <p:cxnSp>
        <p:nvCxnSpPr>
          <p:cNvPr id="8" name="Straight Arrow Connector 7"/>
          <p:cNvCxnSpPr/>
          <p:nvPr/>
        </p:nvCxnSpPr>
        <p:spPr>
          <a:xfrm>
            <a:off x="469108" y="4297680"/>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483771" y="2387918"/>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687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7680960" y="6309360"/>
            <a:ext cx="2743200" cy="365125"/>
          </a:xfrm>
        </p:spPr>
        <p:txBody>
          <a:bodyPr/>
          <a:lstStyle/>
          <a:p>
            <a:fld id="{9607CE64-FEB3-4E10-B64E-5080C8034A95}" type="datetime2">
              <a:rPr lang="en-US" smtClean="0"/>
              <a:t>Tuesday, November 17, 2015</a:t>
            </a:fld>
            <a:endParaRPr lang="en-US" dirty="0"/>
          </a:p>
        </p:txBody>
      </p:sp>
      <p:sp>
        <p:nvSpPr>
          <p:cNvPr id="7" name="Slide Number Placeholder 6"/>
          <p:cNvSpPr>
            <a:spLocks noGrp="1"/>
          </p:cNvSpPr>
          <p:nvPr>
            <p:ph type="sldNum" sz="quarter" idx="12"/>
          </p:nvPr>
        </p:nvSpPr>
        <p:spPr>
          <a:xfrm>
            <a:off x="10515600" y="6309360"/>
            <a:ext cx="753545" cy="365125"/>
          </a:xfrm>
        </p:spPr>
        <p:txBody>
          <a:bodyPr/>
          <a:lstStyle/>
          <a:p>
            <a:fld id="{6D22F896-40B5-4ADD-8801-0D06FADFA095}" type="slidenum">
              <a:rPr lang="en-US" smtClean="0"/>
              <a:t>3</a:t>
            </a:fld>
            <a:endParaRPr lang="en-US" dirty="0"/>
          </a:p>
        </p:txBody>
      </p:sp>
      <p:sp>
        <p:nvSpPr>
          <p:cNvPr id="9" name="TextBox 8"/>
          <p:cNvSpPr txBox="1"/>
          <p:nvPr/>
        </p:nvSpPr>
        <p:spPr>
          <a:xfrm>
            <a:off x="621792" y="274320"/>
            <a:ext cx="6619882" cy="646331"/>
          </a:xfrm>
          <a:prstGeom prst="rect">
            <a:avLst/>
          </a:prstGeom>
          <a:noFill/>
        </p:spPr>
        <p:txBody>
          <a:bodyPr wrap="square" rtlCol="0">
            <a:spAutoFit/>
          </a:bodyPr>
          <a:lstStyle/>
          <a:p>
            <a:pPr marL="342900" indent="-342900">
              <a:buAutoNum type="arabicParenR"/>
            </a:pPr>
            <a:r>
              <a:rPr lang="en-US" dirty="0" err="1" smtClean="0"/>
              <a:t>Signin</a:t>
            </a:r>
            <a:r>
              <a:rPr lang="en-US" dirty="0" smtClean="0"/>
              <a:t> as </a:t>
            </a:r>
            <a:r>
              <a:rPr lang="en-US" dirty="0" smtClean="0">
                <a:hlinkClick r:id="rId2"/>
              </a:rPr>
              <a:t>garet@archivesolutionproviders.com</a:t>
            </a:r>
            <a:r>
              <a:rPr lang="en-US" dirty="0" smtClean="0"/>
              <a:t> and click “Sign in using our secure server”</a:t>
            </a:r>
          </a:p>
        </p:txBody>
      </p:sp>
      <p:pic>
        <p:nvPicPr>
          <p:cNvPr id="10" name="Picture 9"/>
          <p:cNvPicPr>
            <a:picLocks noChangeAspect="1"/>
          </p:cNvPicPr>
          <p:nvPr/>
        </p:nvPicPr>
        <p:blipFill>
          <a:blip r:embed="rId3"/>
          <a:stretch>
            <a:fillRect/>
          </a:stretch>
        </p:blipFill>
        <p:spPr>
          <a:xfrm>
            <a:off x="758952" y="1136714"/>
            <a:ext cx="7559040" cy="4251960"/>
          </a:xfrm>
          <a:prstGeom prst="rect">
            <a:avLst/>
          </a:prstGeom>
        </p:spPr>
      </p:pic>
      <p:cxnSp>
        <p:nvCxnSpPr>
          <p:cNvPr id="11" name="Straight Arrow Connector 10"/>
          <p:cNvCxnSpPr/>
          <p:nvPr/>
        </p:nvCxnSpPr>
        <p:spPr>
          <a:xfrm>
            <a:off x="1771650" y="3429000"/>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876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1466850"/>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0F666A88-DF1D-42EE-B471-D8A04E10B477}"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30</a:t>
            </a:fld>
            <a:endParaRPr lang="en-US" dirty="0"/>
          </a:p>
        </p:txBody>
      </p:sp>
      <p:cxnSp>
        <p:nvCxnSpPr>
          <p:cNvPr id="7" name="Straight Arrow Connector 6"/>
          <p:cNvCxnSpPr/>
          <p:nvPr/>
        </p:nvCxnSpPr>
        <p:spPr>
          <a:xfrm>
            <a:off x="2928605" y="3035617"/>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120378" y="3232784"/>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612483" y="3220401"/>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784058" y="4378643"/>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58952" y="300334"/>
            <a:ext cx="10056686" cy="1200329"/>
          </a:xfrm>
          <a:prstGeom prst="rect">
            <a:avLst/>
          </a:prstGeom>
        </p:spPr>
        <p:txBody>
          <a:bodyPr wrap="square">
            <a:spAutoFit/>
          </a:bodyPr>
          <a:lstStyle/>
          <a:p>
            <a:pPr marL="342900" indent="-342900">
              <a:buAutoNum type="arabicParenR"/>
            </a:pPr>
            <a:r>
              <a:rPr lang="en-US" dirty="0" smtClean="0"/>
              <a:t>Click the “Browse” button under the “Private key file for authentication:” Title. Then when the dialog opens navigate to the </a:t>
            </a:r>
            <a:r>
              <a:rPr lang="en-US" dirty="0" err="1" smtClean="0"/>
              <a:t>ASP_TOOL.ppk</a:t>
            </a:r>
            <a:r>
              <a:rPr lang="en-US" dirty="0" smtClean="0"/>
              <a:t> file that you have downloaded from the Server someplace on your local PC as shown below. Then click the “Open” button to select that private key file. Then click “Session” on Putty’s left hand “Category:” menu</a:t>
            </a:r>
            <a:endParaRPr lang="en-US" dirty="0"/>
          </a:p>
        </p:txBody>
      </p:sp>
    </p:spTree>
    <p:extLst>
      <p:ext uri="{BB962C8B-B14F-4D97-AF65-F5344CB8AC3E}">
        <p14:creationId xmlns:p14="http://schemas.microsoft.com/office/powerpoint/2010/main" val="1072476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678736" y="6309360"/>
            <a:ext cx="2743200" cy="365125"/>
          </a:xfrm>
        </p:spPr>
        <p:txBody>
          <a:bodyPr/>
          <a:lstStyle/>
          <a:p>
            <a:fld id="{0F666A88-DF1D-42EE-B471-D8A04E10B477}"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31</a:t>
            </a:fld>
            <a:endParaRPr lang="en-US" dirty="0"/>
          </a:p>
        </p:txBody>
      </p:sp>
      <p:sp>
        <p:nvSpPr>
          <p:cNvPr id="11" name="Rectangle 10"/>
          <p:cNvSpPr/>
          <p:nvPr/>
        </p:nvSpPr>
        <p:spPr>
          <a:xfrm>
            <a:off x="758952" y="300334"/>
            <a:ext cx="10837736" cy="369332"/>
          </a:xfrm>
          <a:prstGeom prst="rect">
            <a:avLst/>
          </a:prstGeom>
        </p:spPr>
        <p:txBody>
          <a:bodyPr wrap="square">
            <a:spAutoFit/>
          </a:bodyPr>
          <a:lstStyle/>
          <a:p>
            <a:pPr marL="342900" indent="-342900">
              <a:buAutoNum type="arabicParenR"/>
            </a:pPr>
            <a:r>
              <a:rPr lang="en-US" dirty="0" smtClean="0"/>
              <a:t>Click the “Save” button to save all of the settings we have just entered for this new Server </a:t>
            </a:r>
            <a:r>
              <a:rPr lang="en-US" dirty="0" err="1" smtClean="0"/>
              <a:t>config</a:t>
            </a:r>
            <a:r>
              <a:rPr lang="en-US" dirty="0" smtClean="0"/>
              <a:t>.</a:t>
            </a:r>
            <a:endParaRPr lang="en-US" dirty="0"/>
          </a:p>
        </p:txBody>
      </p:sp>
      <p:pic>
        <p:nvPicPr>
          <p:cNvPr id="4" name="Picture 3"/>
          <p:cNvPicPr>
            <a:picLocks noChangeAspect="1"/>
          </p:cNvPicPr>
          <p:nvPr/>
        </p:nvPicPr>
        <p:blipFill>
          <a:blip r:embed="rId2"/>
          <a:stretch>
            <a:fillRect/>
          </a:stretch>
        </p:blipFill>
        <p:spPr>
          <a:xfrm>
            <a:off x="758952" y="1000101"/>
            <a:ext cx="4918699" cy="4251960"/>
          </a:xfrm>
          <a:prstGeom prst="rect">
            <a:avLst/>
          </a:prstGeom>
        </p:spPr>
      </p:pic>
      <p:cxnSp>
        <p:nvCxnSpPr>
          <p:cNvPr id="8" name="Straight Arrow Connector 7"/>
          <p:cNvCxnSpPr/>
          <p:nvPr/>
        </p:nvCxnSpPr>
        <p:spPr>
          <a:xfrm>
            <a:off x="4414732" y="3731656"/>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325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1190625"/>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76A8D457-9512-4D2D-AA56-364DC6BDF68F}"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32</a:t>
            </a:fld>
            <a:endParaRPr lang="en-US" dirty="0"/>
          </a:p>
        </p:txBody>
      </p:sp>
      <p:sp>
        <p:nvSpPr>
          <p:cNvPr id="7" name="Rectangle 6"/>
          <p:cNvSpPr/>
          <p:nvPr/>
        </p:nvSpPr>
        <p:spPr>
          <a:xfrm>
            <a:off x="758952" y="300334"/>
            <a:ext cx="10837736" cy="369332"/>
          </a:xfrm>
          <a:prstGeom prst="rect">
            <a:avLst/>
          </a:prstGeom>
        </p:spPr>
        <p:txBody>
          <a:bodyPr wrap="square">
            <a:spAutoFit/>
          </a:bodyPr>
          <a:lstStyle/>
          <a:p>
            <a:pPr marL="342900" indent="-342900">
              <a:buAutoNum type="arabicParenR"/>
            </a:pPr>
            <a:r>
              <a:rPr lang="en-US" dirty="0" smtClean="0"/>
              <a:t>Login to your newly created Putty Server Session. Click “Yes” to accept cache.</a:t>
            </a:r>
            <a:endParaRPr lang="en-US" dirty="0"/>
          </a:p>
        </p:txBody>
      </p:sp>
    </p:spTree>
    <p:extLst>
      <p:ext uri="{BB962C8B-B14F-4D97-AF65-F5344CB8AC3E}">
        <p14:creationId xmlns:p14="http://schemas.microsoft.com/office/powerpoint/2010/main" val="1470262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678736" y="6309360"/>
            <a:ext cx="2743200" cy="365125"/>
          </a:xfrm>
        </p:spPr>
        <p:txBody>
          <a:bodyPr/>
          <a:lstStyle/>
          <a:p>
            <a:fld id="{28A70420-6F21-4C44-A978-86F298DAD4AC}"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33</a:t>
            </a:fld>
            <a:endParaRPr lang="en-US" dirty="0"/>
          </a:p>
        </p:txBody>
      </p:sp>
      <p:pic>
        <p:nvPicPr>
          <p:cNvPr id="7" name="Picture 6"/>
          <p:cNvPicPr>
            <a:picLocks noChangeAspect="1"/>
          </p:cNvPicPr>
          <p:nvPr/>
        </p:nvPicPr>
        <p:blipFill>
          <a:blip r:embed="rId2"/>
          <a:stretch>
            <a:fillRect/>
          </a:stretch>
        </p:blipFill>
        <p:spPr>
          <a:xfrm>
            <a:off x="758952" y="1290637"/>
            <a:ext cx="7474357" cy="4251960"/>
          </a:xfrm>
          <a:prstGeom prst="rect">
            <a:avLst/>
          </a:prstGeom>
        </p:spPr>
      </p:pic>
      <p:sp>
        <p:nvSpPr>
          <p:cNvPr id="8" name="Rectangle 7"/>
          <p:cNvSpPr/>
          <p:nvPr/>
        </p:nvSpPr>
        <p:spPr>
          <a:xfrm>
            <a:off x="647700" y="315010"/>
            <a:ext cx="9944100" cy="369332"/>
          </a:xfrm>
          <a:prstGeom prst="rect">
            <a:avLst/>
          </a:prstGeom>
        </p:spPr>
        <p:txBody>
          <a:bodyPr wrap="square">
            <a:spAutoFit/>
          </a:bodyPr>
          <a:lstStyle/>
          <a:p>
            <a:pPr marL="342900" indent="-342900">
              <a:buAutoNum type="arabicParenR"/>
            </a:pPr>
            <a:r>
              <a:rPr lang="en-US" dirty="0" smtClean="0"/>
              <a:t>Enter the </a:t>
            </a:r>
            <a:r>
              <a:rPr lang="en-US" dirty="0" err="1" smtClean="0"/>
              <a:t>ecs</a:t>
            </a:r>
            <a:r>
              <a:rPr lang="en-US" dirty="0" smtClean="0"/>
              <a:t>-user password which is also stored in the key when prompted and hit enter</a:t>
            </a:r>
            <a:endParaRPr lang="en-US" dirty="0"/>
          </a:p>
        </p:txBody>
      </p:sp>
    </p:spTree>
    <p:extLst>
      <p:ext uri="{BB962C8B-B14F-4D97-AF65-F5344CB8AC3E}">
        <p14:creationId xmlns:p14="http://schemas.microsoft.com/office/powerpoint/2010/main" val="624015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678736" y="6309360"/>
            <a:ext cx="2743200" cy="365125"/>
          </a:xfrm>
        </p:spPr>
        <p:txBody>
          <a:bodyPr/>
          <a:lstStyle/>
          <a:p>
            <a:fld id="{28A70420-6F21-4C44-A978-86F298DAD4AC}"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34</a:t>
            </a:fld>
            <a:endParaRPr lang="en-US" dirty="0"/>
          </a:p>
        </p:txBody>
      </p:sp>
      <p:pic>
        <p:nvPicPr>
          <p:cNvPr id="4" name="Picture 3"/>
          <p:cNvPicPr>
            <a:picLocks noChangeAspect="1"/>
          </p:cNvPicPr>
          <p:nvPr/>
        </p:nvPicPr>
        <p:blipFill>
          <a:blip r:embed="rId2"/>
          <a:stretch>
            <a:fillRect/>
          </a:stretch>
        </p:blipFill>
        <p:spPr>
          <a:xfrm>
            <a:off x="758952" y="933450"/>
            <a:ext cx="7559040" cy="4251960"/>
          </a:xfrm>
          <a:prstGeom prst="rect">
            <a:avLst/>
          </a:prstGeom>
        </p:spPr>
      </p:pic>
      <p:sp>
        <p:nvSpPr>
          <p:cNvPr id="6" name="Rectangle 5"/>
          <p:cNvSpPr/>
          <p:nvPr/>
        </p:nvSpPr>
        <p:spPr>
          <a:xfrm>
            <a:off x="647700" y="315010"/>
            <a:ext cx="9944100" cy="369332"/>
          </a:xfrm>
          <a:prstGeom prst="rect">
            <a:avLst/>
          </a:prstGeom>
        </p:spPr>
        <p:txBody>
          <a:bodyPr wrap="square">
            <a:spAutoFit/>
          </a:bodyPr>
          <a:lstStyle/>
          <a:p>
            <a:pPr marL="342900" indent="-342900">
              <a:buAutoNum type="arabicParenR"/>
            </a:pPr>
            <a:r>
              <a:rPr lang="en-US" dirty="0" smtClean="0"/>
              <a:t>Run the “</a:t>
            </a:r>
            <a:r>
              <a:rPr lang="en-US" dirty="0" err="1" smtClean="0"/>
              <a:t>Sudo</a:t>
            </a:r>
            <a:r>
              <a:rPr lang="en-US" dirty="0" smtClean="0"/>
              <a:t> </a:t>
            </a:r>
            <a:r>
              <a:rPr lang="en-US" dirty="0" err="1" smtClean="0"/>
              <a:t>su</a:t>
            </a:r>
            <a:r>
              <a:rPr lang="en-US" dirty="0" smtClean="0"/>
              <a:t> –” command to login as root and then run “yum update” as shown below</a:t>
            </a:r>
            <a:endParaRPr lang="en-US" dirty="0"/>
          </a:p>
        </p:txBody>
      </p:sp>
    </p:spTree>
    <p:extLst>
      <p:ext uri="{BB962C8B-B14F-4D97-AF65-F5344CB8AC3E}">
        <p14:creationId xmlns:p14="http://schemas.microsoft.com/office/powerpoint/2010/main" val="1691703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35</a:t>
            </a:fld>
            <a:endParaRPr lang="en-US" dirty="0"/>
          </a:p>
        </p:txBody>
      </p:sp>
      <p:sp>
        <p:nvSpPr>
          <p:cNvPr id="6" name="Rectangle 5"/>
          <p:cNvSpPr/>
          <p:nvPr/>
        </p:nvSpPr>
        <p:spPr>
          <a:xfrm>
            <a:off x="647700" y="315010"/>
            <a:ext cx="9944100" cy="646331"/>
          </a:xfrm>
          <a:prstGeom prst="rect">
            <a:avLst/>
          </a:prstGeom>
        </p:spPr>
        <p:txBody>
          <a:bodyPr wrap="square">
            <a:spAutoFit/>
          </a:bodyPr>
          <a:lstStyle/>
          <a:p>
            <a:pPr marL="342900" indent="-342900">
              <a:buAutoNum type="arabicParenR"/>
            </a:pPr>
            <a:r>
              <a:rPr lang="en-US" dirty="0" smtClean="0"/>
              <a:t>Navigate to the /</a:t>
            </a:r>
            <a:r>
              <a:rPr lang="en-US" dirty="0" err="1" smtClean="0"/>
              <a:t>etc</a:t>
            </a:r>
            <a:r>
              <a:rPr lang="en-US" dirty="0" smtClean="0"/>
              <a:t>/</a:t>
            </a:r>
            <a:r>
              <a:rPr lang="en-US" dirty="0" err="1" smtClean="0"/>
              <a:t>yum.repos.d</a:t>
            </a:r>
            <a:r>
              <a:rPr lang="en-US" dirty="0" smtClean="0"/>
              <a:t> directory and create a new file as shown below. Save it as “</a:t>
            </a:r>
            <a:r>
              <a:rPr lang="en-US" dirty="0" err="1" smtClean="0"/>
              <a:t>mongodb.repo</a:t>
            </a:r>
            <a:r>
              <a:rPr lang="en-US" dirty="0" smtClean="0"/>
              <a:t>”</a:t>
            </a:r>
            <a:endParaRPr lang="en-US" dirty="0"/>
          </a:p>
        </p:txBody>
      </p:sp>
      <p:pic>
        <p:nvPicPr>
          <p:cNvPr id="7" name="Picture 6"/>
          <p:cNvPicPr>
            <a:picLocks noChangeAspect="1"/>
          </p:cNvPicPr>
          <p:nvPr/>
        </p:nvPicPr>
        <p:blipFill>
          <a:blip r:embed="rId2"/>
          <a:stretch>
            <a:fillRect/>
          </a:stretch>
        </p:blipFill>
        <p:spPr>
          <a:xfrm>
            <a:off x="758952" y="1123950"/>
            <a:ext cx="7474357" cy="4251960"/>
          </a:xfrm>
          <a:prstGeom prst="rect">
            <a:avLst/>
          </a:prstGeom>
        </p:spPr>
      </p:pic>
    </p:spTree>
    <p:extLst>
      <p:ext uri="{BB962C8B-B14F-4D97-AF65-F5344CB8AC3E}">
        <p14:creationId xmlns:p14="http://schemas.microsoft.com/office/powerpoint/2010/main" val="26801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36</a:t>
            </a:fld>
            <a:endParaRPr lang="en-US" dirty="0"/>
          </a:p>
        </p:txBody>
      </p:sp>
      <p:sp>
        <p:nvSpPr>
          <p:cNvPr id="6" name="Rectangle 5"/>
          <p:cNvSpPr/>
          <p:nvPr/>
        </p:nvSpPr>
        <p:spPr>
          <a:xfrm>
            <a:off x="647700" y="315010"/>
            <a:ext cx="9944100" cy="646331"/>
          </a:xfrm>
          <a:prstGeom prst="rect">
            <a:avLst/>
          </a:prstGeom>
        </p:spPr>
        <p:txBody>
          <a:bodyPr wrap="square">
            <a:spAutoFit/>
          </a:bodyPr>
          <a:lstStyle/>
          <a:p>
            <a:pPr marL="342900" indent="-342900">
              <a:buAutoNum type="arabicParenR"/>
            </a:pPr>
            <a:r>
              <a:rPr lang="en-US" dirty="0" smtClean="0"/>
              <a:t>Run the “</a:t>
            </a:r>
            <a:r>
              <a:rPr lang="en-US" dirty="0"/>
              <a:t>yum </a:t>
            </a:r>
            <a:r>
              <a:rPr lang="en-US" dirty="0" smtClean="0"/>
              <a:t>install </a:t>
            </a:r>
            <a:r>
              <a:rPr lang="en-US" dirty="0" err="1" smtClean="0"/>
              <a:t>mongodb</a:t>
            </a:r>
            <a:r>
              <a:rPr lang="en-US" dirty="0" smtClean="0"/>
              <a:t>-org-server </a:t>
            </a:r>
            <a:r>
              <a:rPr lang="en-US" dirty="0" err="1"/>
              <a:t>mongodb</a:t>
            </a:r>
            <a:r>
              <a:rPr lang="en-US" dirty="0"/>
              <a:t>-org-shell </a:t>
            </a:r>
            <a:r>
              <a:rPr lang="en-US" dirty="0" err="1"/>
              <a:t>mongodb</a:t>
            </a:r>
            <a:r>
              <a:rPr lang="en-US" dirty="0"/>
              <a:t>-org-tools</a:t>
            </a:r>
            <a:r>
              <a:rPr lang="en-US" dirty="0" smtClean="0"/>
              <a:t>” command as shown below to install </a:t>
            </a:r>
            <a:r>
              <a:rPr lang="en-US" dirty="0" err="1" smtClean="0"/>
              <a:t>mongodb</a:t>
            </a:r>
            <a:r>
              <a:rPr lang="en-US" dirty="0" smtClean="0"/>
              <a:t>. </a:t>
            </a:r>
            <a:endParaRPr lang="en-US" dirty="0"/>
          </a:p>
        </p:txBody>
      </p:sp>
      <p:pic>
        <p:nvPicPr>
          <p:cNvPr id="4" name="Picture 3"/>
          <p:cNvPicPr>
            <a:picLocks noChangeAspect="1"/>
          </p:cNvPicPr>
          <p:nvPr/>
        </p:nvPicPr>
        <p:blipFill>
          <a:blip r:embed="rId2"/>
          <a:stretch>
            <a:fillRect/>
          </a:stretch>
        </p:blipFill>
        <p:spPr>
          <a:xfrm>
            <a:off x="758952" y="1262062"/>
            <a:ext cx="7559040" cy="4251960"/>
          </a:xfrm>
          <a:prstGeom prst="rect">
            <a:avLst/>
          </a:prstGeom>
        </p:spPr>
      </p:pic>
    </p:spTree>
    <p:extLst>
      <p:ext uri="{BB962C8B-B14F-4D97-AF65-F5344CB8AC3E}">
        <p14:creationId xmlns:p14="http://schemas.microsoft.com/office/powerpoint/2010/main" val="37155272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37</a:t>
            </a:fld>
            <a:endParaRPr lang="en-US" dirty="0"/>
          </a:p>
        </p:txBody>
      </p:sp>
      <p:sp>
        <p:nvSpPr>
          <p:cNvPr id="6" name="Rectangle 5"/>
          <p:cNvSpPr/>
          <p:nvPr/>
        </p:nvSpPr>
        <p:spPr>
          <a:xfrm>
            <a:off x="647700" y="315010"/>
            <a:ext cx="9944100" cy="369332"/>
          </a:xfrm>
          <a:prstGeom prst="rect">
            <a:avLst/>
          </a:prstGeom>
        </p:spPr>
        <p:txBody>
          <a:bodyPr wrap="square">
            <a:spAutoFit/>
          </a:bodyPr>
          <a:lstStyle/>
          <a:p>
            <a:pPr marL="342900" indent="-342900">
              <a:buAutoNum type="arabicParenR"/>
            </a:pPr>
            <a:r>
              <a:rPr lang="en-US" dirty="0" smtClean="0"/>
              <a:t>Run the “</a:t>
            </a:r>
            <a:r>
              <a:rPr lang="en-US" dirty="0"/>
              <a:t>yum </a:t>
            </a:r>
            <a:r>
              <a:rPr lang="en-US" dirty="0" smtClean="0"/>
              <a:t>install tomcat6” command as shown below to install tomcat6. </a:t>
            </a:r>
            <a:endParaRPr lang="en-US" dirty="0"/>
          </a:p>
        </p:txBody>
      </p:sp>
      <p:pic>
        <p:nvPicPr>
          <p:cNvPr id="7" name="Picture 6"/>
          <p:cNvPicPr>
            <a:picLocks noChangeAspect="1"/>
          </p:cNvPicPr>
          <p:nvPr/>
        </p:nvPicPr>
        <p:blipFill>
          <a:blip r:embed="rId2"/>
          <a:stretch>
            <a:fillRect/>
          </a:stretch>
        </p:blipFill>
        <p:spPr>
          <a:xfrm>
            <a:off x="758952" y="1214437"/>
            <a:ext cx="7559040" cy="4251960"/>
          </a:xfrm>
          <a:prstGeom prst="rect">
            <a:avLst/>
          </a:prstGeom>
        </p:spPr>
      </p:pic>
    </p:spTree>
    <p:extLst>
      <p:ext uri="{BB962C8B-B14F-4D97-AF65-F5344CB8AC3E}">
        <p14:creationId xmlns:p14="http://schemas.microsoft.com/office/powerpoint/2010/main" val="271526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38</a:t>
            </a:fld>
            <a:endParaRPr lang="en-US" dirty="0"/>
          </a:p>
        </p:txBody>
      </p:sp>
      <p:sp>
        <p:nvSpPr>
          <p:cNvPr id="6" name="Rectangle 5"/>
          <p:cNvSpPr/>
          <p:nvPr/>
        </p:nvSpPr>
        <p:spPr>
          <a:xfrm>
            <a:off x="647700" y="315010"/>
            <a:ext cx="9944100" cy="369332"/>
          </a:xfrm>
          <a:prstGeom prst="rect">
            <a:avLst/>
          </a:prstGeom>
        </p:spPr>
        <p:txBody>
          <a:bodyPr wrap="square">
            <a:spAutoFit/>
          </a:bodyPr>
          <a:lstStyle/>
          <a:p>
            <a:pPr marL="342900" indent="-342900">
              <a:buAutoNum type="arabicParenR"/>
            </a:pPr>
            <a:r>
              <a:rPr lang="en-US" dirty="0" smtClean="0"/>
              <a:t>Run the “</a:t>
            </a:r>
            <a:r>
              <a:rPr lang="en-US" dirty="0"/>
              <a:t>yum </a:t>
            </a:r>
            <a:r>
              <a:rPr lang="en-US" dirty="0" smtClean="0"/>
              <a:t>install </a:t>
            </a:r>
            <a:r>
              <a:rPr lang="en-US" dirty="0" err="1" smtClean="0"/>
              <a:t>mysql</a:t>
            </a:r>
            <a:r>
              <a:rPr lang="en-US" dirty="0" smtClean="0"/>
              <a:t>-server” command as shown below to install </a:t>
            </a:r>
            <a:r>
              <a:rPr lang="en-US" dirty="0" err="1" smtClean="0"/>
              <a:t>mysql</a:t>
            </a:r>
            <a:r>
              <a:rPr lang="en-US" dirty="0" smtClean="0"/>
              <a:t>. </a:t>
            </a:r>
            <a:endParaRPr lang="en-US" dirty="0"/>
          </a:p>
        </p:txBody>
      </p:sp>
      <p:pic>
        <p:nvPicPr>
          <p:cNvPr id="4" name="Picture 3"/>
          <p:cNvPicPr>
            <a:picLocks noChangeAspect="1"/>
          </p:cNvPicPr>
          <p:nvPr/>
        </p:nvPicPr>
        <p:blipFill>
          <a:blip r:embed="rId2"/>
          <a:stretch>
            <a:fillRect/>
          </a:stretch>
        </p:blipFill>
        <p:spPr>
          <a:xfrm>
            <a:off x="758952" y="1024478"/>
            <a:ext cx="7559040" cy="4251960"/>
          </a:xfrm>
          <a:prstGeom prst="rect">
            <a:avLst/>
          </a:prstGeom>
        </p:spPr>
      </p:pic>
    </p:spTree>
    <p:extLst>
      <p:ext uri="{BB962C8B-B14F-4D97-AF65-F5344CB8AC3E}">
        <p14:creationId xmlns:p14="http://schemas.microsoft.com/office/powerpoint/2010/main" val="2414797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39</a:t>
            </a:fld>
            <a:endParaRPr lang="en-US" dirty="0"/>
          </a:p>
        </p:txBody>
      </p:sp>
      <p:sp>
        <p:nvSpPr>
          <p:cNvPr id="6" name="Rectangle 5"/>
          <p:cNvSpPr/>
          <p:nvPr/>
        </p:nvSpPr>
        <p:spPr>
          <a:xfrm>
            <a:off x="647700" y="315010"/>
            <a:ext cx="9944100" cy="369332"/>
          </a:xfrm>
          <a:prstGeom prst="rect">
            <a:avLst/>
          </a:prstGeom>
        </p:spPr>
        <p:txBody>
          <a:bodyPr wrap="square">
            <a:spAutoFit/>
          </a:bodyPr>
          <a:lstStyle/>
          <a:p>
            <a:pPr marL="342900" indent="-342900">
              <a:buAutoNum type="arabicParenR"/>
            </a:pPr>
            <a:r>
              <a:rPr lang="en-US" dirty="0" smtClean="0"/>
              <a:t>Run the “</a:t>
            </a:r>
            <a:r>
              <a:rPr lang="en-US" dirty="0"/>
              <a:t>yum </a:t>
            </a:r>
            <a:r>
              <a:rPr lang="en-US" dirty="0" smtClean="0"/>
              <a:t>install tomcat6” command as shown below to install tomcat6. </a:t>
            </a:r>
            <a:endParaRPr lang="en-US" dirty="0"/>
          </a:p>
        </p:txBody>
      </p:sp>
      <p:pic>
        <p:nvPicPr>
          <p:cNvPr id="7" name="Picture 6"/>
          <p:cNvPicPr>
            <a:picLocks noChangeAspect="1"/>
          </p:cNvPicPr>
          <p:nvPr/>
        </p:nvPicPr>
        <p:blipFill>
          <a:blip r:embed="rId2"/>
          <a:stretch>
            <a:fillRect/>
          </a:stretch>
        </p:blipFill>
        <p:spPr>
          <a:xfrm>
            <a:off x="758952" y="1214437"/>
            <a:ext cx="7559040" cy="4251960"/>
          </a:xfrm>
          <a:prstGeom prst="rect">
            <a:avLst/>
          </a:prstGeom>
        </p:spPr>
      </p:pic>
    </p:spTree>
    <p:extLst>
      <p:ext uri="{BB962C8B-B14F-4D97-AF65-F5344CB8AC3E}">
        <p14:creationId xmlns:p14="http://schemas.microsoft.com/office/powerpoint/2010/main" val="281752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4189" y="1208154"/>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39A8FDAE-A8E2-45D2-8C3B-BEF6DDB22C82}"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4</a:t>
            </a:fld>
            <a:endParaRPr lang="en-US" dirty="0"/>
          </a:p>
        </p:txBody>
      </p:sp>
      <p:sp>
        <p:nvSpPr>
          <p:cNvPr id="7" name="Rectangle 6"/>
          <p:cNvSpPr/>
          <p:nvPr/>
        </p:nvSpPr>
        <p:spPr>
          <a:xfrm>
            <a:off x="638175" y="274320"/>
            <a:ext cx="6096000" cy="646331"/>
          </a:xfrm>
          <a:prstGeom prst="rect">
            <a:avLst/>
          </a:prstGeom>
        </p:spPr>
        <p:txBody>
          <a:bodyPr>
            <a:spAutoFit/>
          </a:bodyPr>
          <a:lstStyle/>
          <a:p>
            <a:pPr marL="342900" indent="-342900">
              <a:buAutoNum type="arabicParenR"/>
            </a:pPr>
            <a:r>
              <a:rPr lang="en-US" dirty="0" smtClean="0"/>
              <a:t>Navigate to EC2 – Click link “EC2” Virtual Servers in the Cloud </a:t>
            </a:r>
            <a:endParaRPr lang="en-US" dirty="0"/>
          </a:p>
        </p:txBody>
      </p:sp>
      <p:cxnSp>
        <p:nvCxnSpPr>
          <p:cNvPr id="8" name="Straight Arrow Connector 7"/>
          <p:cNvCxnSpPr/>
          <p:nvPr/>
        </p:nvCxnSpPr>
        <p:spPr>
          <a:xfrm>
            <a:off x="397669" y="2057414"/>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976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40</a:t>
            </a:fld>
            <a:endParaRPr lang="en-US" dirty="0"/>
          </a:p>
        </p:txBody>
      </p:sp>
      <p:sp>
        <p:nvSpPr>
          <p:cNvPr id="8" name="Rectangle 7"/>
          <p:cNvSpPr/>
          <p:nvPr/>
        </p:nvSpPr>
        <p:spPr>
          <a:xfrm>
            <a:off x="1042989" y="2799520"/>
            <a:ext cx="9958386" cy="769441"/>
          </a:xfrm>
          <a:prstGeom prst="rect">
            <a:avLst/>
          </a:prstGeom>
        </p:spPr>
        <p:txBody>
          <a:bodyPr wrap="square">
            <a:spAutoFit/>
          </a:bodyPr>
          <a:lstStyle/>
          <a:p>
            <a:pPr algn="ctr"/>
            <a:r>
              <a:rPr lang="en-US" sz="4400" dirty="0" smtClean="0"/>
              <a:t>Perform MongoDB configurations.</a:t>
            </a:r>
            <a:endParaRPr lang="en-US" sz="4400" dirty="0"/>
          </a:p>
        </p:txBody>
      </p:sp>
    </p:spTree>
    <p:extLst>
      <p:ext uri="{BB962C8B-B14F-4D97-AF65-F5344CB8AC3E}">
        <p14:creationId xmlns:p14="http://schemas.microsoft.com/office/powerpoint/2010/main" val="1169324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41</a:t>
            </a:fld>
            <a:endParaRPr lang="en-US" dirty="0"/>
          </a:p>
        </p:txBody>
      </p:sp>
      <p:sp>
        <p:nvSpPr>
          <p:cNvPr id="5" name="Rectangle 4"/>
          <p:cNvSpPr/>
          <p:nvPr/>
        </p:nvSpPr>
        <p:spPr>
          <a:xfrm>
            <a:off x="758952" y="274320"/>
            <a:ext cx="6096000" cy="369332"/>
          </a:xfrm>
          <a:prstGeom prst="rect">
            <a:avLst/>
          </a:prstGeom>
        </p:spPr>
        <p:txBody>
          <a:bodyPr>
            <a:spAutoFit/>
          </a:bodyPr>
          <a:lstStyle/>
          <a:p>
            <a:pPr marL="342900" indent="-342900">
              <a:buAutoNum type="arabicParenR"/>
            </a:pPr>
            <a:r>
              <a:rPr lang="en-US" dirty="0" smtClean="0"/>
              <a:t>Navigate to the “Volumes” Page</a:t>
            </a:r>
            <a:endParaRPr lang="en-US" dirty="0"/>
          </a:p>
        </p:txBody>
      </p:sp>
      <p:pic>
        <p:nvPicPr>
          <p:cNvPr id="4" name="Picture 3"/>
          <p:cNvPicPr>
            <a:picLocks noChangeAspect="1"/>
          </p:cNvPicPr>
          <p:nvPr/>
        </p:nvPicPr>
        <p:blipFill>
          <a:blip r:embed="rId2"/>
          <a:stretch>
            <a:fillRect/>
          </a:stretch>
        </p:blipFill>
        <p:spPr>
          <a:xfrm>
            <a:off x="758952" y="1023937"/>
            <a:ext cx="7559040" cy="4251960"/>
          </a:xfrm>
          <a:prstGeom prst="rect">
            <a:avLst/>
          </a:prstGeom>
        </p:spPr>
      </p:pic>
      <p:cxnSp>
        <p:nvCxnSpPr>
          <p:cNvPr id="9" name="Straight Arrow Connector 8"/>
          <p:cNvCxnSpPr/>
          <p:nvPr/>
        </p:nvCxnSpPr>
        <p:spPr>
          <a:xfrm>
            <a:off x="388146" y="3464242"/>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204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42</a:t>
            </a:fld>
            <a:endParaRPr lang="en-US" dirty="0"/>
          </a:p>
        </p:txBody>
      </p:sp>
      <p:sp>
        <p:nvSpPr>
          <p:cNvPr id="5" name="Rectangle 4"/>
          <p:cNvSpPr/>
          <p:nvPr/>
        </p:nvSpPr>
        <p:spPr>
          <a:xfrm>
            <a:off x="758952" y="274320"/>
            <a:ext cx="6096000" cy="369332"/>
          </a:xfrm>
          <a:prstGeom prst="rect">
            <a:avLst/>
          </a:prstGeom>
        </p:spPr>
        <p:txBody>
          <a:bodyPr>
            <a:spAutoFit/>
          </a:bodyPr>
          <a:lstStyle/>
          <a:p>
            <a:pPr marL="342900" indent="-342900">
              <a:buAutoNum type="arabicParenR"/>
            </a:pPr>
            <a:r>
              <a:rPr lang="en-US" dirty="0" smtClean="0"/>
              <a:t>Click the “Create Volume” button</a:t>
            </a:r>
            <a:endParaRPr lang="en-US" dirty="0"/>
          </a:p>
        </p:txBody>
      </p:sp>
      <p:pic>
        <p:nvPicPr>
          <p:cNvPr id="6" name="Picture 5"/>
          <p:cNvPicPr>
            <a:picLocks noChangeAspect="1"/>
          </p:cNvPicPr>
          <p:nvPr/>
        </p:nvPicPr>
        <p:blipFill>
          <a:blip r:embed="rId2"/>
          <a:stretch>
            <a:fillRect/>
          </a:stretch>
        </p:blipFill>
        <p:spPr>
          <a:xfrm>
            <a:off x="758952" y="1109662"/>
            <a:ext cx="7559040" cy="4251960"/>
          </a:xfrm>
          <a:prstGeom prst="rect">
            <a:avLst/>
          </a:prstGeom>
        </p:spPr>
      </p:pic>
      <p:cxnSp>
        <p:nvCxnSpPr>
          <p:cNvPr id="8" name="Straight Arrow Connector 7"/>
          <p:cNvCxnSpPr/>
          <p:nvPr/>
        </p:nvCxnSpPr>
        <p:spPr>
          <a:xfrm>
            <a:off x="1364459" y="1635442"/>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900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43</a:t>
            </a:fld>
            <a:endParaRPr lang="en-US" dirty="0"/>
          </a:p>
        </p:txBody>
      </p:sp>
      <p:sp>
        <p:nvSpPr>
          <p:cNvPr id="5" name="Rectangle 4"/>
          <p:cNvSpPr/>
          <p:nvPr/>
        </p:nvSpPr>
        <p:spPr>
          <a:xfrm>
            <a:off x="758952" y="274320"/>
            <a:ext cx="6096000" cy="369332"/>
          </a:xfrm>
          <a:prstGeom prst="rect">
            <a:avLst/>
          </a:prstGeom>
        </p:spPr>
        <p:txBody>
          <a:bodyPr>
            <a:spAutoFit/>
          </a:bodyPr>
          <a:lstStyle/>
          <a:p>
            <a:pPr marL="342900" indent="-342900">
              <a:buAutoNum type="arabicParenR"/>
            </a:pPr>
            <a:r>
              <a:rPr lang="en-US" dirty="0" smtClean="0"/>
              <a:t>Enter the following values and click “Create”</a:t>
            </a:r>
            <a:endParaRPr lang="en-US" dirty="0"/>
          </a:p>
        </p:txBody>
      </p:sp>
      <p:pic>
        <p:nvPicPr>
          <p:cNvPr id="6" name="Picture 5"/>
          <p:cNvPicPr>
            <a:picLocks noChangeAspect="1"/>
          </p:cNvPicPr>
          <p:nvPr/>
        </p:nvPicPr>
        <p:blipFill>
          <a:blip r:embed="rId2"/>
          <a:stretch>
            <a:fillRect/>
          </a:stretch>
        </p:blipFill>
        <p:spPr>
          <a:xfrm>
            <a:off x="758952" y="933450"/>
            <a:ext cx="7559040" cy="4251960"/>
          </a:xfrm>
          <a:prstGeom prst="rect">
            <a:avLst/>
          </a:prstGeom>
        </p:spPr>
      </p:pic>
      <p:cxnSp>
        <p:nvCxnSpPr>
          <p:cNvPr id="8" name="Straight Arrow Connector 7"/>
          <p:cNvCxnSpPr/>
          <p:nvPr/>
        </p:nvCxnSpPr>
        <p:spPr>
          <a:xfrm>
            <a:off x="5288759" y="3559492"/>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444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44</a:t>
            </a:fld>
            <a:endParaRPr lang="en-US" dirty="0"/>
          </a:p>
        </p:txBody>
      </p:sp>
      <p:sp>
        <p:nvSpPr>
          <p:cNvPr id="5" name="Rectangle 4"/>
          <p:cNvSpPr/>
          <p:nvPr/>
        </p:nvSpPr>
        <p:spPr>
          <a:xfrm>
            <a:off x="758952" y="274320"/>
            <a:ext cx="6096000" cy="646331"/>
          </a:xfrm>
          <a:prstGeom prst="rect">
            <a:avLst/>
          </a:prstGeom>
        </p:spPr>
        <p:txBody>
          <a:bodyPr>
            <a:spAutoFit/>
          </a:bodyPr>
          <a:lstStyle/>
          <a:p>
            <a:pPr marL="342900" indent="-342900">
              <a:buAutoNum type="arabicParenR"/>
            </a:pPr>
            <a:r>
              <a:rPr lang="en-US" dirty="0" smtClean="0"/>
              <a:t>Select the newly created, unassigned Volume and right click and select “Attach Volume”</a:t>
            </a:r>
            <a:endParaRPr lang="en-US" dirty="0"/>
          </a:p>
        </p:txBody>
      </p:sp>
      <p:pic>
        <p:nvPicPr>
          <p:cNvPr id="4" name="Picture 3"/>
          <p:cNvPicPr>
            <a:picLocks noChangeAspect="1"/>
          </p:cNvPicPr>
          <p:nvPr/>
        </p:nvPicPr>
        <p:blipFill>
          <a:blip r:embed="rId2"/>
          <a:stretch>
            <a:fillRect/>
          </a:stretch>
        </p:blipFill>
        <p:spPr>
          <a:xfrm>
            <a:off x="758952" y="1238257"/>
            <a:ext cx="7559040" cy="4251960"/>
          </a:xfrm>
          <a:prstGeom prst="rect">
            <a:avLst/>
          </a:prstGeom>
        </p:spPr>
      </p:pic>
      <p:cxnSp>
        <p:nvCxnSpPr>
          <p:cNvPr id="6" name="Straight Arrow Connector 5"/>
          <p:cNvCxnSpPr/>
          <p:nvPr/>
        </p:nvCxnSpPr>
        <p:spPr>
          <a:xfrm>
            <a:off x="1497809" y="2564130"/>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56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45</a:t>
            </a:fld>
            <a:endParaRPr lang="en-US" dirty="0"/>
          </a:p>
        </p:txBody>
      </p:sp>
      <p:sp>
        <p:nvSpPr>
          <p:cNvPr id="5" name="Rectangle 4"/>
          <p:cNvSpPr/>
          <p:nvPr/>
        </p:nvSpPr>
        <p:spPr>
          <a:xfrm>
            <a:off x="758952" y="274320"/>
            <a:ext cx="9199436" cy="646331"/>
          </a:xfrm>
          <a:prstGeom prst="rect">
            <a:avLst/>
          </a:prstGeom>
        </p:spPr>
        <p:txBody>
          <a:bodyPr wrap="square">
            <a:spAutoFit/>
          </a:bodyPr>
          <a:lstStyle/>
          <a:p>
            <a:pPr marL="342900" indent="-342900">
              <a:buAutoNum type="arabicParenR"/>
            </a:pPr>
            <a:r>
              <a:rPr lang="en-US" dirty="0" smtClean="0"/>
              <a:t>Select the instance you want to assign the Volume to. Then select the Device or Mount name and click “Attach”. Do this two more times as we need three Volumes.</a:t>
            </a:r>
            <a:endParaRPr lang="en-US" dirty="0"/>
          </a:p>
        </p:txBody>
      </p:sp>
      <p:pic>
        <p:nvPicPr>
          <p:cNvPr id="4" name="Picture 3"/>
          <p:cNvPicPr>
            <a:picLocks noChangeAspect="1"/>
          </p:cNvPicPr>
          <p:nvPr/>
        </p:nvPicPr>
        <p:blipFill>
          <a:blip r:embed="rId2"/>
          <a:stretch>
            <a:fillRect/>
          </a:stretch>
        </p:blipFill>
        <p:spPr>
          <a:xfrm>
            <a:off x="758952" y="1252540"/>
            <a:ext cx="7559040" cy="4251960"/>
          </a:xfrm>
          <a:prstGeom prst="rect">
            <a:avLst/>
          </a:prstGeom>
        </p:spPr>
      </p:pic>
      <p:cxnSp>
        <p:nvCxnSpPr>
          <p:cNvPr id="6" name="Straight Arrow Connector 5"/>
          <p:cNvCxnSpPr/>
          <p:nvPr/>
        </p:nvCxnSpPr>
        <p:spPr>
          <a:xfrm>
            <a:off x="7365209" y="4083367"/>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312321" y="3416618"/>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846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46</a:t>
            </a:fld>
            <a:endParaRPr lang="en-US" dirty="0"/>
          </a:p>
        </p:txBody>
      </p:sp>
      <p:sp>
        <p:nvSpPr>
          <p:cNvPr id="5" name="Rectangle 4"/>
          <p:cNvSpPr/>
          <p:nvPr/>
        </p:nvSpPr>
        <p:spPr>
          <a:xfrm>
            <a:off x="758952" y="274320"/>
            <a:ext cx="9199436" cy="5355312"/>
          </a:xfrm>
          <a:prstGeom prst="rect">
            <a:avLst/>
          </a:prstGeom>
        </p:spPr>
        <p:txBody>
          <a:bodyPr wrap="square">
            <a:spAutoFit/>
          </a:bodyPr>
          <a:lstStyle/>
          <a:p>
            <a:pPr marL="342900" indent="-342900">
              <a:buAutoNum type="arabicParenR"/>
            </a:pPr>
            <a:r>
              <a:rPr lang="en-US" dirty="0" smtClean="0"/>
              <a:t>Run the following Unix commands as the “root” user on the MongoDB server.</a:t>
            </a:r>
          </a:p>
          <a:p>
            <a:pPr marL="800100" lvl="1" indent="-342900">
              <a:buFont typeface="+mj-lt"/>
              <a:buAutoNum type="alphaLcParenR"/>
            </a:pPr>
            <a:r>
              <a:rPr lang="en-US" sz="1200" dirty="0" err="1"/>
              <a:t>mkdir</a:t>
            </a:r>
            <a:r>
              <a:rPr lang="en-US" sz="1200" dirty="0"/>
              <a:t> /data /log /</a:t>
            </a:r>
            <a:r>
              <a:rPr lang="en-US" sz="1200" dirty="0" smtClean="0"/>
              <a:t>journal</a:t>
            </a:r>
          </a:p>
          <a:p>
            <a:pPr marL="800100" lvl="1" indent="-342900">
              <a:buFont typeface="+mj-lt"/>
              <a:buAutoNum type="alphaLcParenR"/>
            </a:pPr>
            <a:r>
              <a:rPr lang="en-US" sz="1200" dirty="0"/>
              <a:t>mkfs.ext4 /</a:t>
            </a:r>
            <a:r>
              <a:rPr lang="en-US" sz="1200" dirty="0" smtClean="0"/>
              <a:t>dev/</a:t>
            </a:r>
            <a:r>
              <a:rPr lang="en-US" sz="1200" dirty="0" err="1" smtClean="0"/>
              <a:t>xvdf</a:t>
            </a:r>
            <a:endParaRPr lang="en-US" sz="1200" dirty="0" smtClean="0"/>
          </a:p>
          <a:p>
            <a:pPr marL="800100" lvl="1" indent="-342900">
              <a:buFont typeface="+mj-lt"/>
              <a:buAutoNum type="alphaLcParenR"/>
            </a:pPr>
            <a:r>
              <a:rPr lang="en-US" sz="1200" dirty="0"/>
              <a:t>mkfs.ext4 /</a:t>
            </a:r>
            <a:r>
              <a:rPr lang="en-US" sz="1200" dirty="0" smtClean="0"/>
              <a:t>dev/</a:t>
            </a:r>
            <a:r>
              <a:rPr lang="en-US" sz="1200" dirty="0" err="1" smtClean="0"/>
              <a:t>xvdg</a:t>
            </a:r>
            <a:endParaRPr lang="en-US" sz="1200" dirty="0" smtClean="0"/>
          </a:p>
          <a:p>
            <a:pPr marL="800100" lvl="1" indent="-342900">
              <a:buFont typeface="+mj-lt"/>
              <a:buAutoNum type="alphaLcParenR"/>
            </a:pPr>
            <a:r>
              <a:rPr lang="en-US" sz="1200" dirty="0"/>
              <a:t>mkfs.ext4 /</a:t>
            </a:r>
            <a:r>
              <a:rPr lang="en-US" sz="1200" dirty="0" smtClean="0"/>
              <a:t>dev/</a:t>
            </a:r>
            <a:r>
              <a:rPr lang="en-US" sz="1200" dirty="0" err="1" smtClean="0"/>
              <a:t>xvdh</a:t>
            </a:r>
            <a:endParaRPr lang="en-US" sz="1200" dirty="0" smtClean="0"/>
          </a:p>
          <a:p>
            <a:pPr marL="800100" lvl="1" indent="-342900">
              <a:buFont typeface="+mj-lt"/>
              <a:buAutoNum type="alphaLcParenR"/>
            </a:pPr>
            <a:r>
              <a:rPr lang="en-US" sz="1200" dirty="0" smtClean="0"/>
              <a:t>Add the following to the /</a:t>
            </a:r>
            <a:r>
              <a:rPr lang="en-US" sz="1200" dirty="0" err="1" smtClean="0"/>
              <a:t>etc</a:t>
            </a:r>
            <a:r>
              <a:rPr lang="en-US" sz="1200" dirty="0" smtClean="0"/>
              <a:t>/</a:t>
            </a:r>
            <a:r>
              <a:rPr lang="en-US" sz="1200" dirty="0" err="1" smtClean="0"/>
              <a:t>fstab</a:t>
            </a:r>
            <a:r>
              <a:rPr lang="en-US" sz="1200" dirty="0" smtClean="0"/>
              <a:t> file:</a:t>
            </a:r>
          </a:p>
          <a:p>
            <a:pPr marL="1257300" lvl="2" indent="-342900">
              <a:buFont typeface="+mj-lt"/>
              <a:buAutoNum type="romanUcPeriod"/>
            </a:pPr>
            <a:r>
              <a:rPr lang="en-US" sz="1200" dirty="0" smtClean="0"/>
              <a:t>/</a:t>
            </a:r>
            <a:r>
              <a:rPr lang="en-US" sz="1200" dirty="0"/>
              <a:t>dev/</a:t>
            </a:r>
            <a:r>
              <a:rPr lang="en-US" sz="1200" dirty="0" err="1"/>
              <a:t>xvdf</a:t>
            </a:r>
            <a:r>
              <a:rPr lang="en-US" sz="1200" dirty="0"/>
              <a:t> /data ext4 </a:t>
            </a:r>
            <a:r>
              <a:rPr lang="en-US" sz="1200" dirty="0" err="1"/>
              <a:t>defaults,auto,noatime,noexec</a:t>
            </a:r>
            <a:r>
              <a:rPr lang="en-US" sz="1200" dirty="0"/>
              <a:t> 0 0</a:t>
            </a:r>
          </a:p>
          <a:p>
            <a:pPr marL="1257300" lvl="2" indent="-342900">
              <a:buFont typeface="+mj-lt"/>
              <a:buAutoNum type="romanUcPeriod"/>
            </a:pPr>
            <a:r>
              <a:rPr lang="en-US" sz="1200" dirty="0"/>
              <a:t>/dev/</a:t>
            </a:r>
            <a:r>
              <a:rPr lang="en-US" sz="1200" dirty="0" err="1"/>
              <a:t>xvdg</a:t>
            </a:r>
            <a:r>
              <a:rPr lang="en-US" sz="1200" dirty="0"/>
              <a:t> /journal ext4 </a:t>
            </a:r>
            <a:r>
              <a:rPr lang="en-US" sz="1200" dirty="0" err="1"/>
              <a:t>defaults,auto,noatime,noexec</a:t>
            </a:r>
            <a:r>
              <a:rPr lang="en-US" sz="1200" dirty="0"/>
              <a:t> 0 0</a:t>
            </a:r>
          </a:p>
          <a:p>
            <a:pPr marL="1257300" lvl="2" indent="-342900">
              <a:buFont typeface="+mj-lt"/>
              <a:buAutoNum type="romanUcPeriod"/>
            </a:pPr>
            <a:r>
              <a:rPr lang="en-US" sz="1200" dirty="0"/>
              <a:t>/dev/</a:t>
            </a:r>
            <a:r>
              <a:rPr lang="en-US" sz="1200" dirty="0" err="1"/>
              <a:t>xvdh</a:t>
            </a:r>
            <a:r>
              <a:rPr lang="en-US" sz="1200" dirty="0"/>
              <a:t> /log ext4 </a:t>
            </a:r>
            <a:r>
              <a:rPr lang="en-US" sz="1200" dirty="0" err="1"/>
              <a:t>defaults,auto,noatime,noexec</a:t>
            </a:r>
            <a:r>
              <a:rPr lang="en-US" sz="1200" dirty="0"/>
              <a:t> 0 0</a:t>
            </a:r>
          </a:p>
          <a:p>
            <a:pPr marL="800100" lvl="1" indent="-342900">
              <a:buFont typeface="+mj-lt"/>
              <a:buAutoNum type="alphaLcParenR"/>
            </a:pPr>
            <a:r>
              <a:rPr lang="en-US" sz="1200" dirty="0"/>
              <a:t>m</a:t>
            </a:r>
            <a:r>
              <a:rPr lang="en-US" sz="1200" dirty="0" smtClean="0"/>
              <a:t>ount /data</a:t>
            </a:r>
          </a:p>
          <a:p>
            <a:pPr marL="800100" lvl="1" indent="-342900">
              <a:buFont typeface="+mj-lt"/>
              <a:buAutoNum type="alphaLcParenR"/>
            </a:pPr>
            <a:r>
              <a:rPr lang="en-US" sz="1200" dirty="0" smtClean="0"/>
              <a:t>mount /journal</a:t>
            </a:r>
          </a:p>
          <a:p>
            <a:pPr marL="800100" lvl="1" indent="-342900">
              <a:buFont typeface="+mj-lt"/>
              <a:buAutoNum type="alphaLcParenR"/>
            </a:pPr>
            <a:r>
              <a:rPr lang="en-US" sz="1200" dirty="0" smtClean="0"/>
              <a:t>mount /log</a:t>
            </a:r>
          </a:p>
          <a:p>
            <a:pPr marL="800100" lvl="1" indent="-342900">
              <a:buFont typeface="+mj-lt"/>
              <a:buAutoNum type="alphaLcParenR"/>
            </a:pPr>
            <a:r>
              <a:rPr lang="en-US" sz="1200" dirty="0" err="1"/>
              <a:t>chown</a:t>
            </a:r>
            <a:r>
              <a:rPr lang="en-US" sz="1200" dirty="0"/>
              <a:t> </a:t>
            </a:r>
            <a:r>
              <a:rPr lang="en-US" sz="1200" dirty="0" err="1"/>
              <a:t>mongod:mongod</a:t>
            </a:r>
            <a:r>
              <a:rPr lang="en-US" sz="1200" dirty="0"/>
              <a:t> /data /journal /</a:t>
            </a:r>
            <a:r>
              <a:rPr lang="en-US" sz="1200" dirty="0" smtClean="0"/>
              <a:t>log</a:t>
            </a:r>
          </a:p>
          <a:p>
            <a:pPr marL="800100" lvl="1" indent="-342900">
              <a:buFont typeface="+mj-lt"/>
              <a:buAutoNum type="alphaLcParenR"/>
            </a:pPr>
            <a:r>
              <a:rPr lang="en-US" sz="1200" dirty="0"/>
              <a:t>ln -s /journal /</a:t>
            </a:r>
            <a:r>
              <a:rPr lang="en-US" sz="1200" dirty="0" smtClean="0"/>
              <a:t>data/journal</a:t>
            </a:r>
          </a:p>
          <a:p>
            <a:pPr marL="800100" lvl="1" indent="-342900">
              <a:buFont typeface="+mj-lt"/>
              <a:buAutoNum type="alphaLcParenR"/>
            </a:pPr>
            <a:r>
              <a:rPr lang="en-US" sz="1200" dirty="0"/>
              <a:t>Modify /</a:t>
            </a:r>
            <a:r>
              <a:rPr lang="en-US" sz="1200" dirty="0" err="1" smtClean="0"/>
              <a:t>etc</a:t>
            </a:r>
            <a:r>
              <a:rPr lang="en-US" sz="1200" dirty="0" smtClean="0"/>
              <a:t>/</a:t>
            </a:r>
            <a:r>
              <a:rPr lang="en-US" sz="1200" dirty="0" err="1" smtClean="0"/>
              <a:t>mongod.conf</a:t>
            </a:r>
            <a:r>
              <a:rPr lang="en-US" sz="1200" dirty="0" smtClean="0"/>
              <a:t> and set the following parameter values to the following:</a:t>
            </a:r>
          </a:p>
          <a:p>
            <a:pPr marL="1257300" lvl="2" indent="-342900">
              <a:buFont typeface="+mj-lt"/>
              <a:buAutoNum type="romanUcPeriod"/>
            </a:pPr>
            <a:r>
              <a:rPr lang="en-US" sz="1200" dirty="0" err="1"/>
              <a:t>dbpath</a:t>
            </a:r>
            <a:r>
              <a:rPr lang="en-US" sz="1200" dirty="0"/>
              <a:t>=/</a:t>
            </a:r>
            <a:r>
              <a:rPr lang="en-US" sz="1200" dirty="0" smtClean="0"/>
              <a:t>data</a:t>
            </a:r>
          </a:p>
          <a:p>
            <a:pPr marL="1257300" lvl="2" indent="-342900">
              <a:buFont typeface="+mj-lt"/>
              <a:buAutoNum type="romanUcPeriod"/>
            </a:pPr>
            <a:r>
              <a:rPr lang="en-US" sz="1200" dirty="0" err="1"/>
              <a:t>logpath</a:t>
            </a:r>
            <a:r>
              <a:rPr lang="en-US" sz="1200" dirty="0"/>
              <a:t>=/</a:t>
            </a:r>
            <a:r>
              <a:rPr lang="en-US" sz="1200" dirty="0" smtClean="0"/>
              <a:t>log/mongod.log</a:t>
            </a:r>
          </a:p>
          <a:p>
            <a:pPr marL="800100" lvl="1" indent="-342900">
              <a:buFont typeface="+mj-lt"/>
              <a:buAutoNum type="alphaLcParenR"/>
            </a:pPr>
            <a:r>
              <a:rPr lang="en-US" sz="1200" dirty="0" smtClean="0"/>
              <a:t>Modify /</a:t>
            </a:r>
            <a:r>
              <a:rPr lang="en-US" sz="1200" dirty="0" err="1" smtClean="0"/>
              <a:t>etc</a:t>
            </a:r>
            <a:r>
              <a:rPr lang="en-US" sz="1200" dirty="0" smtClean="0"/>
              <a:t>/security/</a:t>
            </a:r>
            <a:r>
              <a:rPr lang="en-US" sz="1200" dirty="0" err="1" smtClean="0"/>
              <a:t>limits.conf</a:t>
            </a:r>
            <a:r>
              <a:rPr lang="en-US" sz="1200" dirty="0" smtClean="0"/>
              <a:t> and add the following values</a:t>
            </a:r>
          </a:p>
          <a:p>
            <a:pPr marL="1200150" lvl="2" indent="-285750">
              <a:buFont typeface="+mj-lt"/>
              <a:buAutoNum type="romanUcPeriod"/>
            </a:pPr>
            <a:r>
              <a:rPr lang="en-US" sz="1200" dirty="0"/>
              <a:t>* soft </a:t>
            </a:r>
            <a:r>
              <a:rPr lang="en-US" sz="1200" dirty="0" err="1"/>
              <a:t>nofile</a:t>
            </a:r>
            <a:r>
              <a:rPr lang="en-US" sz="1200" dirty="0"/>
              <a:t> 64000</a:t>
            </a:r>
          </a:p>
          <a:p>
            <a:pPr marL="1200150" lvl="2" indent="-285750">
              <a:buFont typeface="+mj-lt"/>
              <a:buAutoNum type="romanUcPeriod"/>
            </a:pPr>
            <a:r>
              <a:rPr lang="en-US" sz="1200" dirty="0"/>
              <a:t>* hard </a:t>
            </a:r>
            <a:r>
              <a:rPr lang="en-US" sz="1200" dirty="0" err="1"/>
              <a:t>nofile</a:t>
            </a:r>
            <a:r>
              <a:rPr lang="en-US" sz="1200" dirty="0"/>
              <a:t> 64000</a:t>
            </a:r>
          </a:p>
          <a:p>
            <a:pPr marL="1200150" lvl="2" indent="-285750">
              <a:buFont typeface="+mj-lt"/>
              <a:buAutoNum type="romanUcPeriod"/>
            </a:pPr>
            <a:r>
              <a:rPr lang="en-US" sz="1200" dirty="0"/>
              <a:t>* soft </a:t>
            </a:r>
            <a:r>
              <a:rPr lang="en-US" sz="1200" dirty="0" err="1"/>
              <a:t>nproc</a:t>
            </a:r>
            <a:r>
              <a:rPr lang="en-US" sz="1200" dirty="0"/>
              <a:t> 32000</a:t>
            </a:r>
          </a:p>
          <a:p>
            <a:pPr marL="1200150" lvl="2" indent="-285750">
              <a:buFont typeface="+mj-lt"/>
              <a:buAutoNum type="romanUcPeriod"/>
            </a:pPr>
            <a:r>
              <a:rPr lang="en-US" sz="1200" dirty="0"/>
              <a:t>* hard </a:t>
            </a:r>
            <a:r>
              <a:rPr lang="en-US" sz="1200" dirty="0" err="1"/>
              <a:t>nproc</a:t>
            </a:r>
            <a:r>
              <a:rPr lang="en-US" sz="1200" dirty="0"/>
              <a:t> </a:t>
            </a:r>
            <a:r>
              <a:rPr lang="en-US" sz="1200" dirty="0" smtClean="0"/>
              <a:t>32000</a:t>
            </a:r>
          </a:p>
          <a:p>
            <a:pPr marL="742950" lvl="1" indent="-285750">
              <a:buFont typeface="+mj-lt"/>
              <a:buAutoNum type="alphaLcParenR"/>
            </a:pPr>
            <a:r>
              <a:rPr lang="en-US" sz="1200" dirty="0"/>
              <a:t>echo 'ACTION=="add", KERNEL=="</a:t>
            </a:r>
            <a:r>
              <a:rPr lang="en-US" sz="1200" dirty="0" err="1"/>
              <a:t>xvdf</a:t>
            </a:r>
            <a:r>
              <a:rPr lang="en-US" sz="1200" dirty="0"/>
              <a:t>", ATTR{</a:t>
            </a:r>
            <a:r>
              <a:rPr lang="en-US" sz="1200" dirty="0" err="1"/>
              <a:t>bdi</a:t>
            </a:r>
            <a:r>
              <a:rPr lang="en-US" sz="1200" dirty="0"/>
              <a:t>/</a:t>
            </a:r>
            <a:r>
              <a:rPr lang="en-US" sz="1200" dirty="0" err="1"/>
              <a:t>read_ahead_kb</a:t>
            </a:r>
            <a:r>
              <a:rPr lang="en-US" sz="1200" dirty="0"/>
              <a:t>}="16"' | </a:t>
            </a:r>
            <a:r>
              <a:rPr lang="en-US" sz="1200" dirty="0" err="1"/>
              <a:t>sudo</a:t>
            </a:r>
            <a:r>
              <a:rPr lang="en-US" sz="1200" dirty="0"/>
              <a:t>                                                                                                              tee -a /</a:t>
            </a:r>
            <a:r>
              <a:rPr lang="en-US" sz="1200" dirty="0" err="1" smtClean="0"/>
              <a:t>etc</a:t>
            </a:r>
            <a:r>
              <a:rPr lang="en-US" sz="1200" dirty="0" smtClean="0"/>
              <a:t>/</a:t>
            </a:r>
            <a:r>
              <a:rPr lang="en-US" sz="1200" dirty="0" err="1" smtClean="0"/>
              <a:t>udev</a:t>
            </a:r>
            <a:r>
              <a:rPr lang="en-US" sz="1200" dirty="0" smtClean="0"/>
              <a:t>/</a:t>
            </a:r>
            <a:r>
              <a:rPr lang="en-US" sz="1200" dirty="0" err="1" smtClean="0"/>
              <a:t>rules.d</a:t>
            </a:r>
            <a:r>
              <a:rPr lang="en-US" sz="1200" dirty="0" smtClean="0"/>
              <a:t>/85-ebs.rules</a:t>
            </a:r>
          </a:p>
          <a:p>
            <a:pPr marL="742950" lvl="1" indent="-285750">
              <a:buFont typeface="+mj-lt"/>
              <a:buAutoNum type="alphaLcParenR"/>
            </a:pPr>
            <a:r>
              <a:rPr lang="en-US" sz="1200" dirty="0"/>
              <a:t>echo 'ACTION=="add", KERNEL=="</a:t>
            </a:r>
            <a:r>
              <a:rPr lang="en-US" sz="1200" dirty="0" err="1"/>
              <a:t>xvdg</a:t>
            </a:r>
            <a:r>
              <a:rPr lang="en-US" sz="1200" dirty="0"/>
              <a:t>", ATTR{</a:t>
            </a:r>
            <a:r>
              <a:rPr lang="en-US" sz="1200" dirty="0" err="1"/>
              <a:t>bdi</a:t>
            </a:r>
            <a:r>
              <a:rPr lang="en-US" sz="1200" dirty="0"/>
              <a:t>/</a:t>
            </a:r>
            <a:r>
              <a:rPr lang="en-US" sz="1200" dirty="0" err="1"/>
              <a:t>read_ahead_kb</a:t>
            </a:r>
            <a:r>
              <a:rPr lang="en-US" sz="1200" dirty="0"/>
              <a:t>}="16"' | </a:t>
            </a:r>
            <a:r>
              <a:rPr lang="en-US" sz="1200" dirty="0" err="1"/>
              <a:t>sudo</a:t>
            </a:r>
            <a:r>
              <a:rPr lang="en-US" sz="1200" dirty="0"/>
              <a:t>                                                                                                              tee -a /</a:t>
            </a:r>
            <a:r>
              <a:rPr lang="en-US" sz="1200" dirty="0" err="1" smtClean="0"/>
              <a:t>etc</a:t>
            </a:r>
            <a:r>
              <a:rPr lang="en-US" sz="1200" dirty="0" smtClean="0"/>
              <a:t>/</a:t>
            </a:r>
            <a:r>
              <a:rPr lang="en-US" sz="1200" dirty="0" err="1" smtClean="0"/>
              <a:t>udev</a:t>
            </a:r>
            <a:r>
              <a:rPr lang="en-US" sz="1200" dirty="0" smtClean="0"/>
              <a:t>/</a:t>
            </a:r>
            <a:r>
              <a:rPr lang="en-US" sz="1200" dirty="0" err="1" smtClean="0"/>
              <a:t>rules.d</a:t>
            </a:r>
            <a:r>
              <a:rPr lang="en-US" sz="1200" dirty="0" smtClean="0"/>
              <a:t>/85-ebs.rules</a:t>
            </a:r>
          </a:p>
          <a:p>
            <a:pPr marL="742950" lvl="1" indent="-285750">
              <a:buFont typeface="+mj-lt"/>
              <a:buAutoNum type="alphaLcParenR"/>
            </a:pPr>
            <a:r>
              <a:rPr lang="en-US" sz="1200" dirty="0"/>
              <a:t>echo 'ACTION=="add", KERNEL=="</a:t>
            </a:r>
            <a:r>
              <a:rPr lang="en-US" sz="1200" dirty="0" err="1"/>
              <a:t>xvdh</a:t>
            </a:r>
            <a:r>
              <a:rPr lang="en-US" sz="1200" dirty="0"/>
              <a:t>", ATTR{</a:t>
            </a:r>
            <a:r>
              <a:rPr lang="en-US" sz="1200" dirty="0" err="1"/>
              <a:t>bdi</a:t>
            </a:r>
            <a:r>
              <a:rPr lang="en-US" sz="1200" dirty="0"/>
              <a:t>/</a:t>
            </a:r>
            <a:r>
              <a:rPr lang="en-US" sz="1200" dirty="0" err="1"/>
              <a:t>read_ahead_kb</a:t>
            </a:r>
            <a:r>
              <a:rPr lang="en-US" sz="1200" dirty="0"/>
              <a:t>}="16"' | </a:t>
            </a:r>
            <a:r>
              <a:rPr lang="en-US" sz="1200" dirty="0" err="1"/>
              <a:t>sudo</a:t>
            </a:r>
            <a:r>
              <a:rPr lang="en-US" sz="1200" dirty="0"/>
              <a:t>                                                                                                              tee -a /</a:t>
            </a:r>
            <a:r>
              <a:rPr lang="en-US" sz="1200" dirty="0" err="1"/>
              <a:t>etc</a:t>
            </a:r>
            <a:r>
              <a:rPr lang="en-US" sz="1200" dirty="0"/>
              <a:t>/</a:t>
            </a:r>
            <a:r>
              <a:rPr lang="en-US" sz="1200" dirty="0" err="1"/>
              <a:t>udev</a:t>
            </a:r>
            <a:r>
              <a:rPr lang="en-US" sz="1200" dirty="0"/>
              <a:t>/</a:t>
            </a:r>
            <a:r>
              <a:rPr lang="en-US" sz="1200" dirty="0" err="1"/>
              <a:t>rules.d</a:t>
            </a:r>
            <a:r>
              <a:rPr lang="en-US" sz="1200" dirty="0"/>
              <a:t>/85-ebs.rules</a:t>
            </a:r>
          </a:p>
        </p:txBody>
      </p:sp>
    </p:spTree>
    <p:extLst>
      <p:ext uri="{BB962C8B-B14F-4D97-AF65-F5344CB8AC3E}">
        <p14:creationId xmlns:p14="http://schemas.microsoft.com/office/powerpoint/2010/main" val="198297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47</a:t>
            </a:fld>
            <a:endParaRPr lang="en-US" dirty="0"/>
          </a:p>
        </p:txBody>
      </p:sp>
      <p:sp>
        <p:nvSpPr>
          <p:cNvPr id="8" name="Rectangle 7"/>
          <p:cNvSpPr/>
          <p:nvPr/>
        </p:nvSpPr>
        <p:spPr>
          <a:xfrm>
            <a:off x="1042989" y="2386707"/>
            <a:ext cx="9958386" cy="1446550"/>
          </a:xfrm>
          <a:prstGeom prst="rect">
            <a:avLst/>
          </a:prstGeom>
        </p:spPr>
        <p:txBody>
          <a:bodyPr wrap="square">
            <a:spAutoFit/>
          </a:bodyPr>
          <a:lstStyle/>
          <a:p>
            <a:pPr algn="ctr"/>
            <a:r>
              <a:rPr lang="en-US" sz="4400" dirty="0" smtClean="0"/>
              <a:t>Connect to new AWS Server via Web Browser/PEM File.</a:t>
            </a:r>
            <a:endParaRPr lang="en-US" sz="4400" dirty="0"/>
          </a:p>
        </p:txBody>
      </p:sp>
    </p:spTree>
    <p:extLst>
      <p:ext uri="{BB962C8B-B14F-4D97-AF65-F5344CB8AC3E}">
        <p14:creationId xmlns:p14="http://schemas.microsoft.com/office/powerpoint/2010/main" val="4187733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48</a:t>
            </a:fld>
            <a:endParaRPr lang="en-US" dirty="0"/>
          </a:p>
        </p:txBody>
      </p:sp>
      <p:pic>
        <p:nvPicPr>
          <p:cNvPr id="4" name="Picture 3"/>
          <p:cNvPicPr>
            <a:picLocks noChangeAspect="1"/>
          </p:cNvPicPr>
          <p:nvPr/>
        </p:nvPicPr>
        <p:blipFill>
          <a:blip r:embed="rId2"/>
          <a:stretch>
            <a:fillRect/>
          </a:stretch>
        </p:blipFill>
        <p:spPr>
          <a:xfrm>
            <a:off x="758952" y="1323975"/>
            <a:ext cx="7880080" cy="4251960"/>
          </a:xfrm>
          <a:prstGeom prst="rect">
            <a:avLst/>
          </a:prstGeom>
        </p:spPr>
      </p:pic>
      <p:sp>
        <p:nvSpPr>
          <p:cNvPr id="6" name="Rectangle 5"/>
          <p:cNvSpPr/>
          <p:nvPr/>
        </p:nvSpPr>
        <p:spPr>
          <a:xfrm>
            <a:off x="647700" y="315010"/>
            <a:ext cx="9944100" cy="646331"/>
          </a:xfrm>
          <a:prstGeom prst="rect">
            <a:avLst/>
          </a:prstGeom>
        </p:spPr>
        <p:txBody>
          <a:bodyPr wrap="square">
            <a:spAutoFit/>
          </a:bodyPr>
          <a:lstStyle/>
          <a:p>
            <a:pPr marL="342900" indent="-342900">
              <a:buAutoNum type="arabicParenR"/>
            </a:pPr>
            <a:r>
              <a:rPr lang="en-US" dirty="0" smtClean="0"/>
              <a:t>Navigate to the “Instances” Screen and right click on the Server you want to connect to and click “Connect”.  </a:t>
            </a:r>
            <a:endParaRPr lang="en-US" dirty="0"/>
          </a:p>
        </p:txBody>
      </p:sp>
      <p:cxnSp>
        <p:nvCxnSpPr>
          <p:cNvPr id="7" name="Straight Arrow Connector 6"/>
          <p:cNvCxnSpPr/>
          <p:nvPr/>
        </p:nvCxnSpPr>
        <p:spPr>
          <a:xfrm>
            <a:off x="397668" y="2687955"/>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588296" y="2568892"/>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623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B56ED6-CC5A-405F-8705-523994D5E3A3}" type="datetime2">
              <a:rPr lang="en-US" smtClean="0"/>
              <a:t>Tuesday, November 17, 2015</a:t>
            </a:fld>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49</a:t>
            </a:fld>
            <a:endParaRPr lang="en-US" dirty="0"/>
          </a:p>
        </p:txBody>
      </p:sp>
      <p:sp>
        <p:nvSpPr>
          <p:cNvPr id="6" name="Rectangle 5"/>
          <p:cNvSpPr/>
          <p:nvPr/>
        </p:nvSpPr>
        <p:spPr>
          <a:xfrm>
            <a:off x="647700" y="315010"/>
            <a:ext cx="9944100" cy="1200329"/>
          </a:xfrm>
          <a:prstGeom prst="rect">
            <a:avLst/>
          </a:prstGeom>
        </p:spPr>
        <p:txBody>
          <a:bodyPr wrap="square">
            <a:spAutoFit/>
          </a:bodyPr>
          <a:lstStyle/>
          <a:p>
            <a:pPr marL="342900" indent="-342900">
              <a:buAutoNum type="arabicParenR"/>
            </a:pPr>
            <a:r>
              <a:rPr lang="en-US" dirty="0" smtClean="0"/>
              <a:t>Click on I would like to connect with “A Java SSH Client directly from my browser(Java required)”. Then enter User name as “ec2-user” and enter the path to the </a:t>
            </a:r>
            <a:r>
              <a:rPr lang="en-US" dirty="0" err="1" smtClean="0"/>
              <a:t>ASP_TOOL.pem</a:t>
            </a:r>
            <a:r>
              <a:rPr lang="en-US" dirty="0" smtClean="0"/>
              <a:t> file and click the “Store in browser cache” checkbox. Finally click “Launch SSH Client” once you have entered all required fields.  </a:t>
            </a:r>
            <a:endParaRPr lang="en-US" dirty="0"/>
          </a:p>
        </p:txBody>
      </p:sp>
      <p:pic>
        <p:nvPicPr>
          <p:cNvPr id="8" name="Picture 7"/>
          <p:cNvPicPr>
            <a:picLocks noChangeAspect="1"/>
          </p:cNvPicPr>
          <p:nvPr/>
        </p:nvPicPr>
        <p:blipFill>
          <a:blip r:embed="rId2"/>
          <a:stretch>
            <a:fillRect/>
          </a:stretch>
        </p:blipFill>
        <p:spPr>
          <a:xfrm>
            <a:off x="758952" y="1581150"/>
            <a:ext cx="7559040" cy="4251960"/>
          </a:xfrm>
          <a:prstGeom prst="rect">
            <a:avLst/>
          </a:prstGeom>
        </p:spPr>
      </p:pic>
      <p:cxnSp>
        <p:nvCxnSpPr>
          <p:cNvPr id="10" name="Straight Arrow Connector 9"/>
          <p:cNvCxnSpPr/>
          <p:nvPr/>
        </p:nvCxnSpPr>
        <p:spPr>
          <a:xfrm>
            <a:off x="4869658" y="4778692"/>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850484" y="3673792"/>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850484" y="3817937"/>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38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ACCC3D9-0137-49DB-BF95-60D26D5B7D8C}" type="datetime2">
              <a:rPr lang="en-US" smtClean="0"/>
              <a:t>Tuesday, November 17, 2015</a:t>
            </a:fld>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
        <p:nvSpPr>
          <p:cNvPr id="6" name="Rectangle 5"/>
          <p:cNvSpPr/>
          <p:nvPr/>
        </p:nvSpPr>
        <p:spPr>
          <a:xfrm>
            <a:off x="3048000" y="2605772"/>
            <a:ext cx="6096000" cy="1446550"/>
          </a:xfrm>
          <a:prstGeom prst="rect">
            <a:avLst/>
          </a:prstGeom>
        </p:spPr>
        <p:txBody>
          <a:bodyPr>
            <a:spAutoFit/>
          </a:bodyPr>
          <a:lstStyle/>
          <a:p>
            <a:pPr algn="ctr"/>
            <a:r>
              <a:rPr lang="en-US" sz="4400" dirty="0" smtClean="0"/>
              <a:t>Create a new AWS Linux Server</a:t>
            </a:r>
            <a:endParaRPr lang="en-US" sz="4400" dirty="0"/>
          </a:p>
        </p:txBody>
      </p:sp>
    </p:spTree>
    <p:extLst>
      <p:ext uri="{BB962C8B-B14F-4D97-AF65-F5344CB8AC3E}">
        <p14:creationId xmlns:p14="http://schemas.microsoft.com/office/powerpoint/2010/main" val="3532805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838201"/>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45A3929F-A4CD-4866-8E05-06BB0896F980}"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6</a:t>
            </a:fld>
            <a:endParaRPr lang="en-US" dirty="0"/>
          </a:p>
        </p:txBody>
      </p:sp>
      <p:sp>
        <p:nvSpPr>
          <p:cNvPr id="7" name="Rectangle 6"/>
          <p:cNvSpPr/>
          <p:nvPr/>
        </p:nvSpPr>
        <p:spPr>
          <a:xfrm>
            <a:off x="621792" y="274320"/>
            <a:ext cx="6096000" cy="369332"/>
          </a:xfrm>
          <a:prstGeom prst="rect">
            <a:avLst/>
          </a:prstGeom>
        </p:spPr>
        <p:txBody>
          <a:bodyPr>
            <a:spAutoFit/>
          </a:bodyPr>
          <a:lstStyle/>
          <a:p>
            <a:pPr marL="342900" indent="-342900">
              <a:buAutoNum type="arabicParenR"/>
            </a:pPr>
            <a:r>
              <a:rPr lang="en-US" dirty="0" smtClean="0"/>
              <a:t>Click “Launch Instance” Link</a:t>
            </a:r>
            <a:endParaRPr lang="en-US" dirty="0"/>
          </a:p>
        </p:txBody>
      </p:sp>
      <p:cxnSp>
        <p:nvCxnSpPr>
          <p:cNvPr id="8" name="Straight Arrow Connector 7"/>
          <p:cNvCxnSpPr/>
          <p:nvPr/>
        </p:nvCxnSpPr>
        <p:spPr>
          <a:xfrm>
            <a:off x="1407318" y="2776548"/>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023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895353"/>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9168FB3B-9540-4A19-90F5-02FC7D569EC2}"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7</a:t>
            </a:fld>
            <a:endParaRPr lang="en-US" dirty="0"/>
          </a:p>
        </p:txBody>
      </p:sp>
      <p:sp>
        <p:nvSpPr>
          <p:cNvPr id="7" name="Rectangle 6"/>
          <p:cNvSpPr/>
          <p:nvPr/>
        </p:nvSpPr>
        <p:spPr>
          <a:xfrm>
            <a:off x="621792" y="274320"/>
            <a:ext cx="6096000" cy="369332"/>
          </a:xfrm>
          <a:prstGeom prst="rect">
            <a:avLst/>
          </a:prstGeom>
        </p:spPr>
        <p:txBody>
          <a:bodyPr>
            <a:spAutoFit/>
          </a:bodyPr>
          <a:lstStyle/>
          <a:p>
            <a:pPr marL="342900" indent="-342900">
              <a:buAutoNum type="arabicParenR"/>
            </a:pPr>
            <a:r>
              <a:rPr lang="en-US" dirty="0" smtClean="0"/>
              <a:t>Click Amazon Linux AMI 64-bit Image “Select” Link </a:t>
            </a:r>
            <a:endParaRPr lang="en-US" dirty="0"/>
          </a:p>
        </p:txBody>
      </p:sp>
      <p:cxnSp>
        <p:nvCxnSpPr>
          <p:cNvPr id="8" name="Straight Arrow Connector 7"/>
          <p:cNvCxnSpPr/>
          <p:nvPr/>
        </p:nvCxnSpPr>
        <p:spPr>
          <a:xfrm>
            <a:off x="7027069" y="2243143"/>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260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1109669"/>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3448605C-79DC-4D7E-B9E8-0E17154E43C8}"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8</a:t>
            </a:fld>
            <a:endParaRPr lang="en-US" dirty="0"/>
          </a:p>
        </p:txBody>
      </p:sp>
      <p:sp>
        <p:nvSpPr>
          <p:cNvPr id="7" name="Rectangle 6"/>
          <p:cNvSpPr/>
          <p:nvPr/>
        </p:nvSpPr>
        <p:spPr>
          <a:xfrm>
            <a:off x="621792" y="274320"/>
            <a:ext cx="4797933" cy="646331"/>
          </a:xfrm>
          <a:prstGeom prst="rect">
            <a:avLst/>
          </a:prstGeom>
        </p:spPr>
        <p:txBody>
          <a:bodyPr wrap="square">
            <a:spAutoFit/>
          </a:bodyPr>
          <a:lstStyle/>
          <a:p>
            <a:pPr marL="342900" indent="-342900">
              <a:buAutoNum type="arabicParenR"/>
            </a:pPr>
            <a:r>
              <a:rPr lang="en-US" dirty="0" smtClean="0"/>
              <a:t>Select “t2.small” instance Type and click </a:t>
            </a:r>
          </a:p>
          <a:p>
            <a:r>
              <a:rPr lang="en-US" dirty="0" smtClean="0"/>
              <a:t>“Next: Configure Instance Details”</a:t>
            </a:r>
            <a:endParaRPr lang="en-US" dirty="0"/>
          </a:p>
        </p:txBody>
      </p:sp>
      <p:cxnSp>
        <p:nvCxnSpPr>
          <p:cNvPr id="8" name="Straight Arrow Connector 7"/>
          <p:cNvCxnSpPr/>
          <p:nvPr/>
        </p:nvCxnSpPr>
        <p:spPr>
          <a:xfrm>
            <a:off x="6850857" y="4586302"/>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934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952" y="981070"/>
            <a:ext cx="7559040" cy="4251960"/>
          </a:xfrm>
          <a:prstGeom prst="rect">
            <a:avLst/>
          </a:prstGeom>
        </p:spPr>
      </p:pic>
      <p:sp>
        <p:nvSpPr>
          <p:cNvPr id="3" name="Date Placeholder 2"/>
          <p:cNvSpPr>
            <a:spLocks noGrp="1"/>
          </p:cNvSpPr>
          <p:nvPr>
            <p:ph type="dt" sz="half" idx="10"/>
          </p:nvPr>
        </p:nvSpPr>
        <p:spPr>
          <a:xfrm>
            <a:off x="7678736" y="6309360"/>
            <a:ext cx="2743200" cy="365125"/>
          </a:xfrm>
        </p:spPr>
        <p:txBody>
          <a:bodyPr/>
          <a:lstStyle/>
          <a:p>
            <a:fld id="{7494D6AE-0DA0-4FAC-AEFE-304097C43CC5}" type="datetime2">
              <a:rPr lang="en-US" smtClean="0"/>
              <a:t>Tuesday, November 17, 2015</a:t>
            </a:fld>
            <a:endParaRPr lang="en-US" dirty="0"/>
          </a:p>
        </p:txBody>
      </p:sp>
      <p:sp>
        <p:nvSpPr>
          <p:cNvPr id="5" name="Slide Number Placeholder 4"/>
          <p:cNvSpPr>
            <a:spLocks noGrp="1"/>
          </p:cNvSpPr>
          <p:nvPr>
            <p:ph type="sldNum" sz="quarter" idx="12"/>
          </p:nvPr>
        </p:nvSpPr>
        <p:spPr>
          <a:xfrm>
            <a:off x="10514011" y="6309360"/>
            <a:ext cx="753545" cy="365125"/>
          </a:xfrm>
        </p:spPr>
        <p:txBody>
          <a:bodyPr/>
          <a:lstStyle/>
          <a:p>
            <a:fld id="{6D22F896-40B5-4ADD-8801-0D06FADFA095}" type="slidenum">
              <a:rPr lang="en-US" smtClean="0"/>
              <a:t>9</a:t>
            </a:fld>
            <a:endParaRPr lang="en-US" dirty="0"/>
          </a:p>
        </p:txBody>
      </p:sp>
      <p:sp>
        <p:nvSpPr>
          <p:cNvPr id="7" name="Rectangle 6"/>
          <p:cNvSpPr/>
          <p:nvPr/>
        </p:nvSpPr>
        <p:spPr>
          <a:xfrm>
            <a:off x="621792" y="274320"/>
            <a:ext cx="4797933" cy="369332"/>
          </a:xfrm>
          <a:prstGeom prst="rect">
            <a:avLst/>
          </a:prstGeom>
        </p:spPr>
        <p:txBody>
          <a:bodyPr wrap="square">
            <a:spAutoFit/>
          </a:bodyPr>
          <a:lstStyle/>
          <a:p>
            <a:pPr marL="342900" indent="-342900">
              <a:buAutoNum type="arabicParenR"/>
            </a:pPr>
            <a:r>
              <a:rPr lang="en-US" dirty="0" smtClean="0"/>
              <a:t>Click “Next: Add Storage”</a:t>
            </a:r>
            <a:endParaRPr lang="en-US" dirty="0"/>
          </a:p>
        </p:txBody>
      </p:sp>
      <p:cxnSp>
        <p:nvCxnSpPr>
          <p:cNvPr id="8" name="Straight Arrow Connector 7"/>
          <p:cNvCxnSpPr/>
          <p:nvPr/>
        </p:nvCxnSpPr>
        <p:spPr>
          <a:xfrm>
            <a:off x="7265195" y="4448185"/>
            <a:ext cx="500063" cy="23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4400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666</TotalTime>
  <Words>1100</Words>
  <Application>Microsoft Office PowerPoint</Application>
  <PresentationFormat>Widescreen</PresentationFormat>
  <Paragraphs>175</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Bookman Old Style</vt:lpstr>
      <vt:lpstr>Calibri</vt:lpstr>
      <vt:lpstr>Rockwell</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Alba</dc:creator>
  <cp:lastModifiedBy>Michael Alba</cp:lastModifiedBy>
  <cp:revision>61</cp:revision>
  <dcterms:created xsi:type="dcterms:W3CDTF">2015-11-16T18:57:44Z</dcterms:created>
  <dcterms:modified xsi:type="dcterms:W3CDTF">2015-11-18T03:09:28Z</dcterms:modified>
</cp:coreProperties>
</file>